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notesSlides/notesSlide16.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17.xml" ContentType="application/vnd.openxmlformats-officedocument.presentationml.notesSlide+xml"/>
  <Override PartName="/ppt/tags/tag5.xml" ContentType="application/vnd.openxmlformats-officedocument.presentationml.tags+xml"/>
  <Override PartName="/ppt/notesSlides/notesSlide18.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1" r:id="rId1"/>
  </p:sldMasterIdLst>
  <p:notesMasterIdLst>
    <p:notesMasterId r:id="rId76"/>
  </p:notesMasterIdLst>
  <p:sldIdLst>
    <p:sldId id="256" r:id="rId2"/>
    <p:sldId id="257" r:id="rId3"/>
    <p:sldId id="258" r:id="rId4"/>
    <p:sldId id="259" r:id="rId5"/>
    <p:sldId id="260" r:id="rId6"/>
    <p:sldId id="265" r:id="rId7"/>
    <p:sldId id="291"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3" r:id="rId34"/>
    <p:sldId id="335" r:id="rId35"/>
    <p:sldId id="294" r:id="rId36"/>
    <p:sldId id="295" r:id="rId37"/>
    <p:sldId id="296" r:id="rId38"/>
    <p:sldId id="297" r:id="rId39"/>
    <p:sldId id="298" r:id="rId40"/>
    <p:sldId id="299" r:id="rId41"/>
    <p:sldId id="300" r:id="rId42"/>
    <p:sldId id="301" r:id="rId43"/>
    <p:sldId id="302" r:id="rId44"/>
    <p:sldId id="303" r:id="rId45"/>
    <p:sldId id="304" r:id="rId46"/>
    <p:sldId id="305" r:id="rId47"/>
    <p:sldId id="306" r:id="rId48"/>
    <p:sldId id="307" r:id="rId49"/>
    <p:sldId id="308" r:id="rId50"/>
    <p:sldId id="309" r:id="rId51"/>
    <p:sldId id="310" r:id="rId52"/>
    <p:sldId id="311" r:id="rId53"/>
    <p:sldId id="312" r:id="rId54"/>
    <p:sldId id="313" r:id="rId55"/>
    <p:sldId id="314" r:id="rId56"/>
    <p:sldId id="315" r:id="rId57"/>
    <p:sldId id="316" r:id="rId58"/>
    <p:sldId id="317" r:id="rId59"/>
    <p:sldId id="318" r:id="rId60"/>
    <p:sldId id="319" r:id="rId61"/>
    <p:sldId id="320" r:id="rId62"/>
    <p:sldId id="321" r:id="rId63"/>
    <p:sldId id="322" r:id="rId64"/>
    <p:sldId id="323" r:id="rId65"/>
    <p:sldId id="324" r:id="rId66"/>
    <p:sldId id="325" r:id="rId67"/>
    <p:sldId id="326" r:id="rId68"/>
    <p:sldId id="327" r:id="rId69"/>
    <p:sldId id="328" r:id="rId70"/>
    <p:sldId id="329" r:id="rId71"/>
    <p:sldId id="330" r:id="rId72"/>
    <p:sldId id="331" r:id="rId73"/>
    <p:sldId id="332" r:id="rId74"/>
    <p:sldId id="334" r:id="rId7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0" d="100"/>
          <a:sy n="60" d="100"/>
        </p:scale>
        <p:origin x="114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EFA4C6-1F21-421E-8BC7-FB2775E0E31D}" type="datetimeFigureOut">
              <a:rPr lang="en-GB" smtClean="0"/>
              <a:t>24/04/2023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C16CA2-3602-4E55-9D39-2BC6C8052CA2}" type="slidenum">
              <a:rPr lang="en-GB" smtClean="0"/>
              <a:t>‹#›</a:t>
            </a:fld>
            <a:endParaRPr lang="en-GB"/>
          </a:p>
        </p:txBody>
      </p:sp>
    </p:spTree>
    <p:extLst>
      <p:ext uri="{BB962C8B-B14F-4D97-AF65-F5344CB8AC3E}">
        <p14:creationId xmlns:p14="http://schemas.microsoft.com/office/powerpoint/2010/main" val="1025542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1FF0F7F-A767-6F44-8124-CE485D4C9FEB}" type="slidenum">
              <a:rPr lang="en-US" smtClean="0"/>
              <a:t>6</a:t>
            </a:fld>
            <a:endParaRPr lang="en-US"/>
          </a:p>
        </p:txBody>
      </p:sp>
    </p:spTree>
    <p:extLst>
      <p:ext uri="{BB962C8B-B14F-4D97-AF65-F5344CB8AC3E}">
        <p14:creationId xmlns:p14="http://schemas.microsoft.com/office/powerpoint/2010/main" val="2654101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1FF0F7F-A767-6F44-8124-CE485D4C9FEB}" type="slidenum">
              <a:rPr lang="en-US" smtClean="0"/>
              <a:t>8</a:t>
            </a:fld>
            <a:endParaRPr lang="en-US"/>
          </a:p>
        </p:txBody>
      </p:sp>
    </p:spTree>
    <p:extLst>
      <p:ext uri="{BB962C8B-B14F-4D97-AF65-F5344CB8AC3E}">
        <p14:creationId xmlns:p14="http://schemas.microsoft.com/office/powerpoint/2010/main" val="24598984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t>9</a:t>
            </a:fld>
            <a:endParaRPr lang="en-US"/>
          </a:p>
        </p:txBody>
      </p:sp>
    </p:spTree>
    <p:extLst>
      <p:ext uri="{BB962C8B-B14F-4D97-AF65-F5344CB8AC3E}">
        <p14:creationId xmlns:p14="http://schemas.microsoft.com/office/powerpoint/2010/main" val="26969438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1FF0F7F-A767-6F44-8124-CE485D4C9FEB}" type="slidenum">
              <a:rPr lang="en-US" smtClean="0"/>
              <a:pPr/>
              <a:t>11</a:t>
            </a:fld>
            <a:endParaRPr lang="en-US"/>
          </a:p>
        </p:txBody>
      </p:sp>
    </p:spTree>
    <p:extLst>
      <p:ext uri="{BB962C8B-B14F-4D97-AF65-F5344CB8AC3E}">
        <p14:creationId xmlns:p14="http://schemas.microsoft.com/office/powerpoint/2010/main" val="3278319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t>12</a:t>
            </a:fld>
            <a:endParaRPr lang="en-US"/>
          </a:p>
        </p:txBody>
      </p:sp>
    </p:spTree>
    <p:extLst>
      <p:ext uri="{BB962C8B-B14F-4D97-AF65-F5344CB8AC3E}">
        <p14:creationId xmlns:p14="http://schemas.microsoft.com/office/powerpoint/2010/main" val="32313747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t>13</a:t>
            </a:fld>
            <a:endParaRPr lang="en-US"/>
          </a:p>
        </p:txBody>
      </p:sp>
    </p:spTree>
    <p:extLst>
      <p:ext uri="{BB962C8B-B14F-4D97-AF65-F5344CB8AC3E}">
        <p14:creationId xmlns:p14="http://schemas.microsoft.com/office/powerpoint/2010/main" val="3117207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t>14</a:t>
            </a:fld>
            <a:endParaRPr lang="en-US"/>
          </a:p>
        </p:txBody>
      </p:sp>
    </p:spTree>
    <p:extLst>
      <p:ext uri="{BB962C8B-B14F-4D97-AF65-F5344CB8AC3E}">
        <p14:creationId xmlns:p14="http://schemas.microsoft.com/office/powerpoint/2010/main" val="41598815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t>16</a:t>
            </a:fld>
            <a:endParaRPr lang="en-US"/>
          </a:p>
        </p:txBody>
      </p:sp>
    </p:spTree>
    <p:extLst>
      <p:ext uri="{BB962C8B-B14F-4D97-AF65-F5344CB8AC3E}">
        <p14:creationId xmlns:p14="http://schemas.microsoft.com/office/powerpoint/2010/main" val="35365636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t>17</a:t>
            </a:fld>
            <a:endParaRPr lang="en-US"/>
          </a:p>
        </p:txBody>
      </p:sp>
    </p:spTree>
    <p:extLst>
      <p:ext uri="{BB962C8B-B14F-4D97-AF65-F5344CB8AC3E}">
        <p14:creationId xmlns:p14="http://schemas.microsoft.com/office/powerpoint/2010/main" val="964397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t>18</a:t>
            </a:fld>
            <a:endParaRPr lang="en-US"/>
          </a:p>
        </p:txBody>
      </p:sp>
    </p:spTree>
    <p:extLst>
      <p:ext uri="{BB962C8B-B14F-4D97-AF65-F5344CB8AC3E}">
        <p14:creationId xmlns:p14="http://schemas.microsoft.com/office/powerpoint/2010/main" val="15166697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t>19</a:t>
            </a:fld>
            <a:endParaRPr lang="en-US"/>
          </a:p>
        </p:txBody>
      </p:sp>
    </p:spTree>
    <p:extLst>
      <p:ext uri="{BB962C8B-B14F-4D97-AF65-F5344CB8AC3E}">
        <p14:creationId xmlns:p14="http://schemas.microsoft.com/office/powerpoint/2010/main" val="4022118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t>23</a:t>
            </a:fld>
            <a:endParaRPr lang="en-US"/>
          </a:p>
        </p:txBody>
      </p:sp>
    </p:spTree>
    <p:extLst>
      <p:ext uri="{BB962C8B-B14F-4D97-AF65-F5344CB8AC3E}">
        <p14:creationId xmlns:p14="http://schemas.microsoft.com/office/powerpoint/2010/main" val="15233582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t>24</a:t>
            </a:fld>
            <a:endParaRPr lang="en-US"/>
          </a:p>
        </p:txBody>
      </p:sp>
    </p:spTree>
    <p:extLst>
      <p:ext uri="{BB962C8B-B14F-4D97-AF65-F5344CB8AC3E}">
        <p14:creationId xmlns:p14="http://schemas.microsoft.com/office/powerpoint/2010/main" val="1992236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t>26</a:t>
            </a:fld>
            <a:endParaRPr lang="en-US"/>
          </a:p>
        </p:txBody>
      </p:sp>
    </p:spTree>
    <p:extLst>
      <p:ext uri="{BB962C8B-B14F-4D97-AF65-F5344CB8AC3E}">
        <p14:creationId xmlns:p14="http://schemas.microsoft.com/office/powerpoint/2010/main" val="3708523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t>27</a:t>
            </a:fld>
            <a:endParaRPr lang="en-US"/>
          </a:p>
        </p:txBody>
      </p:sp>
    </p:spTree>
    <p:extLst>
      <p:ext uri="{BB962C8B-B14F-4D97-AF65-F5344CB8AC3E}">
        <p14:creationId xmlns:p14="http://schemas.microsoft.com/office/powerpoint/2010/main" val="16377738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pPr/>
              <a:t>35</a:t>
            </a:fld>
            <a:endParaRPr lang="en-US"/>
          </a:p>
        </p:txBody>
      </p:sp>
    </p:spTree>
    <p:extLst>
      <p:ext uri="{BB962C8B-B14F-4D97-AF65-F5344CB8AC3E}">
        <p14:creationId xmlns:p14="http://schemas.microsoft.com/office/powerpoint/2010/main" val="11170717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pPr/>
              <a:t>38</a:t>
            </a:fld>
            <a:endParaRPr lang="en-US"/>
          </a:p>
        </p:txBody>
      </p:sp>
    </p:spTree>
    <p:extLst>
      <p:ext uri="{BB962C8B-B14F-4D97-AF65-F5344CB8AC3E}">
        <p14:creationId xmlns:p14="http://schemas.microsoft.com/office/powerpoint/2010/main" val="12340450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pPr/>
              <a:t>39</a:t>
            </a:fld>
            <a:endParaRPr lang="en-US"/>
          </a:p>
        </p:txBody>
      </p:sp>
    </p:spTree>
    <p:extLst>
      <p:ext uri="{BB962C8B-B14F-4D97-AF65-F5344CB8AC3E}">
        <p14:creationId xmlns:p14="http://schemas.microsoft.com/office/powerpoint/2010/main" val="6857063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t>73</a:t>
            </a:fld>
            <a:endParaRPr lang="en-US"/>
          </a:p>
        </p:txBody>
      </p:sp>
    </p:spTree>
    <p:extLst>
      <p:ext uri="{BB962C8B-B14F-4D97-AF65-F5344CB8AC3E}">
        <p14:creationId xmlns:p14="http://schemas.microsoft.com/office/powerpoint/2010/main" val="30234616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08B9EBBA-996F-894A-B54A-D6246ED52CEA}" type="datetimeFigureOut">
              <a:rPr lang="en-US" smtClean="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9512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6530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smtClean="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2265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4/24/2023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44803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smtClean="0"/>
              <a:pPr/>
              <a:t>4/24/2023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2336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smtClean="0"/>
              <a:pPr/>
              <a:t>4/24/2023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10866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4/24/2023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11965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4/24/2023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43774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smtClean="0"/>
              <a:pPr/>
              <a:t>4/24/2023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9847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52469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smtClean="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6041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09B482E8-6E0E-1B4F-B1FD-C69DB9E858D9}" type="datetimeFigureOut">
              <a:rPr lang="en-US" smtClean="0"/>
              <a:pPr/>
              <a:t>4/24/2023</a:t>
            </a:fld>
            <a:endParaRPr lang="en-US" dirty="0"/>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D57F1E4F-1CFF-5643-939E-217C01CDF565}" type="slidenum">
              <a:rPr lang="en-US" smtClean="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6055041"/>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hf sldNum="0" hdr="0" ftr="0" dt="0"/>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34.jpeg"/><Relationship Id="rId4" Type="http://schemas.openxmlformats.org/officeDocument/2006/relationships/image" Target="../media/image33.jpeg"/></Relationships>
</file>

<file path=ppt/slides/_rels/slide3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28.jpe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37.jpeg"/></Relationships>
</file>

<file path=ppt/slides/_rels/slide4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slideLayout" Target="../slideLayouts/slideLayout4.xml"/><Relationship Id="rId1" Type="http://schemas.openxmlformats.org/officeDocument/2006/relationships/tags" Target="../tags/tag6.xml"/><Relationship Id="rId4" Type="http://schemas.openxmlformats.org/officeDocument/2006/relationships/image" Target="../media/image39.png"/></Relationships>
</file>

<file path=ppt/slides/_rels/slide4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slideLayout" Target="../slideLayouts/slideLayout4.xml"/><Relationship Id="rId1" Type="http://schemas.openxmlformats.org/officeDocument/2006/relationships/tags" Target="../tags/tag7.xml"/></Relationships>
</file>

<file path=ppt/slides/_rels/slide42.xml.rels><?xml version="1.0" encoding="UTF-8" standalone="yes"?>
<Relationships xmlns="http://schemas.openxmlformats.org/package/2006/relationships"><Relationship Id="rId3" Type="http://schemas.openxmlformats.org/officeDocument/2006/relationships/hyperlink" Target="https://youtu.be/DBe7-PHRav8" TargetMode="External"/><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youtu.be/kmWbOC8Fbb0" TargetMode="External"/><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4.jpg"/></Relationships>
</file>

<file path=ppt/slides/_rels/slide4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57.jpeg"/></Relationships>
</file>

<file path=ppt/slides/_rels/slide7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Puberty Year 4 and 5   </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243265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Relationships and health education?</a:t>
            </a:r>
          </a:p>
        </p:txBody>
      </p:sp>
      <p:sp>
        <p:nvSpPr>
          <p:cNvPr id="3" name="Content Placeholder 2"/>
          <p:cNvSpPr>
            <a:spLocks noGrp="1"/>
          </p:cNvSpPr>
          <p:nvPr>
            <p:ph idx="1"/>
          </p:nvPr>
        </p:nvSpPr>
        <p:spPr/>
        <p:txBody>
          <a:bodyPr>
            <a:normAutofit/>
          </a:bodyPr>
          <a:lstStyle/>
          <a:p>
            <a:r>
              <a:rPr lang="en-GB" sz="2400" dirty="0"/>
              <a:t>From September 2020, all primary age children will be taught Relationships and Health Education. </a:t>
            </a:r>
          </a:p>
          <a:p>
            <a:endParaRPr lang="en-GB" sz="2400" dirty="0"/>
          </a:p>
          <a:p>
            <a:r>
              <a:rPr lang="en-GB" sz="2400" dirty="0"/>
              <a:t>These subjects are designed to equip your child with knowledge to make informed decisions about their wellbeing, health and relationships as well as preparing them for a successful adult life. The world for all young people looks very different from the way it did 20 years ago when this curriculum was last updated – these changes bring the content into the 21st century, so that it is relevant for your child. </a:t>
            </a:r>
          </a:p>
        </p:txBody>
      </p:sp>
    </p:spTree>
    <p:extLst>
      <p:ext uri="{BB962C8B-B14F-4D97-AF65-F5344CB8AC3E}">
        <p14:creationId xmlns:p14="http://schemas.microsoft.com/office/powerpoint/2010/main" val="1362237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Relationships education</a:t>
            </a:r>
          </a:p>
        </p:txBody>
      </p:sp>
      <p:sp>
        <p:nvSpPr>
          <p:cNvPr id="3" name="Content Placeholder 2"/>
          <p:cNvSpPr>
            <a:spLocks noGrp="1"/>
          </p:cNvSpPr>
          <p:nvPr>
            <p:ph idx="1"/>
          </p:nvPr>
        </p:nvSpPr>
        <p:spPr/>
        <p:txBody>
          <a:bodyPr>
            <a:normAutofit/>
          </a:bodyPr>
          <a:lstStyle/>
          <a:p>
            <a:r>
              <a:rPr lang="en-GB" sz="2800" dirty="0"/>
              <a:t>Your child will be taught what a relationship is, what friendship is, what family means and who can support them. In an age-appropriate way, your child’s school will cover how to treat each other with kindness, consideration and respect. </a:t>
            </a:r>
          </a:p>
          <a:p>
            <a:r>
              <a:rPr lang="en-GB" sz="2800" dirty="0"/>
              <a:t>By the end of primary school, pupils will have been taught content on: • families and people who care for me • caring friendships • respectful relationships • online relationships • being safe</a:t>
            </a:r>
          </a:p>
        </p:txBody>
      </p:sp>
    </p:spTree>
    <p:extLst>
      <p:ext uri="{BB962C8B-B14F-4D97-AF65-F5344CB8AC3E}">
        <p14:creationId xmlns:p14="http://schemas.microsoft.com/office/powerpoint/2010/main" val="11832428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Health education</a:t>
            </a:r>
          </a:p>
        </p:txBody>
      </p:sp>
      <p:sp>
        <p:nvSpPr>
          <p:cNvPr id="3" name="Content Placeholder 2"/>
          <p:cNvSpPr>
            <a:spLocks noGrp="1"/>
          </p:cNvSpPr>
          <p:nvPr>
            <p:ph idx="1"/>
          </p:nvPr>
        </p:nvSpPr>
        <p:spPr/>
        <p:txBody>
          <a:bodyPr>
            <a:noAutofit/>
          </a:bodyPr>
          <a:lstStyle/>
          <a:p>
            <a:r>
              <a:rPr lang="en-GB" sz="2400" dirty="0"/>
              <a:t>Health Education aims to give your child the information they need to make good decisions about their own health and wellbeing, to recognise issues in themselves and others, and to seek support as early as possible when issues arise. </a:t>
            </a:r>
          </a:p>
          <a:p>
            <a:endParaRPr lang="en-GB" sz="2400" dirty="0"/>
          </a:p>
          <a:p>
            <a:r>
              <a:rPr lang="en-GB" sz="2400" dirty="0"/>
              <a:t>By the end of primary school, pupils will have been taught content on: • mental wellbeing • internet safety and harms • physical health and fitness • healthy eating • facts and risks associated with drugs, alcohol and tobacco • health and prevention • basic first aid • changing adolescent body</a:t>
            </a:r>
          </a:p>
        </p:txBody>
      </p:sp>
    </p:spTree>
    <p:extLst>
      <p:ext uri="{BB962C8B-B14F-4D97-AF65-F5344CB8AC3E}">
        <p14:creationId xmlns:p14="http://schemas.microsoft.com/office/powerpoint/2010/main" val="1325938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will the puberty teaching look like in year  four?</a:t>
            </a:r>
          </a:p>
        </p:txBody>
      </p:sp>
      <p:sp>
        <p:nvSpPr>
          <p:cNvPr id="3" name="Content Placeholder 2"/>
          <p:cNvSpPr>
            <a:spLocks noGrp="1"/>
          </p:cNvSpPr>
          <p:nvPr>
            <p:ph idx="1"/>
          </p:nvPr>
        </p:nvSpPr>
        <p:spPr>
          <a:xfrm>
            <a:off x="869583" y="2414789"/>
            <a:ext cx="9720071" cy="4023360"/>
          </a:xfrm>
        </p:spPr>
        <p:txBody>
          <a:bodyPr>
            <a:normAutofit/>
          </a:bodyPr>
          <a:lstStyle/>
          <a:p>
            <a:r>
              <a:rPr lang="en-GB" sz="2400" dirty="0"/>
              <a:t>We will look at this area of the RSHE curriculum in the second half of the summer term. Your child may start asking more questions at home, or begin to  use new vocabulary, so we felt it was important to give you the opportunity to know what we would teach the children at this point. </a:t>
            </a:r>
          </a:p>
          <a:p>
            <a:endParaRPr lang="en-GB" sz="2400" dirty="0"/>
          </a:p>
          <a:p>
            <a:pPr marL="0" indent="0">
              <a:buNone/>
            </a:pPr>
            <a:r>
              <a:rPr lang="en-GB" sz="2400" dirty="0"/>
              <a:t>The children will all be taught together so they are able to all hear the information at the same time. The session will be led by the class teacher. The children will have had some previous sessions in other year groups about keeping clean </a:t>
            </a:r>
            <a:r>
              <a:rPr lang="en-GB" sz="2400" dirty="0" err="1"/>
              <a:t>etc</a:t>
            </a:r>
            <a:r>
              <a:rPr lang="en-GB" sz="2400" dirty="0"/>
              <a:t> – you can see the progression on the overview on our school website. </a:t>
            </a:r>
          </a:p>
        </p:txBody>
      </p:sp>
    </p:spTree>
    <p:extLst>
      <p:ext uri="{BB962C8B-B14F-4D97-AF65-F5344CB8AC3E}">
        <p14:creationId xmlns:p14="http://schemas.microsoft.com/office/powerpoint/2010/main" val="720204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621792" y="1161288"/>
            <a:ext cx="3602736" cy="4526280"/>
          </a:xfrm>
        </p:spPr>
        <p:txBody>
          <a:bodyPr vert="horz" lIns="91440" tIns="45720" rIns="91440" bIns="45720" rtlCol="0" anchor="ctr">
            <a:normAutofit/>
          </a:bodyPr>
          <a:lstStyle/>
          <a:p>
            <a:pPr algn="l"/>
            <a:r>
              <a:rPr lang="en-US" sz="3600" b="1" kern="1200" dirty="0">
                <a:solidFill>
                  <a:schemeClr val="tx1"/>
                </a:solidFill>
                <a:latin typeface="+mn-lt"/>
                <a:ea typeface="+mj-ea"/>
                <a:cs typeface="+mj-cs"/>
              </a:rPr>
              <a:t>My body:</a:t>
            </a:r>
            <a:br>
              <a:rPr lang="en-US" sz="3600" b="1" kern="1200" dirty="0">
                <a:solidFill>
                  <a:schemeClr val="tx1"/>
                </a:solidFill>
                <a:latin typeface="+mn-lt"/>
                <a:ea typeface="+mj-ea"/>
                <a:cs typeface="+mj-cs"/>
              </a:rPr>
            </a:br>
            <a:r>
              <a:rPr lang="en-US" sz="3600" b="1" kern="1200" dirty="0">
                <a:solidFill>
                  <a:schemeClr val="tx1"/>
                </a:solidFill>
                <a:latin typeface="+mn-lt"/>
                <a:ea typeface="+mj-ea"/>
                <a:cs typeface="+mj-cs"/>
              </a:rPr>
              <a:t>My body is changing </a:t>
            </a: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Subtitle 2"/>
          <p:cNvSpPr>
            <a:spLocks noGrp="1"/>
          </p:cNvSpPr>
          <p:nvPr>
            <p:ph type="subTitle" idx="1"/>
          </p:nvPr>
        </p:nvSpPr>
        <p:spPr>
          <a:xfrm>
            <a:off x="5434149" y="932688"/>
            <a:ext cx="5916603" cy="4992624"/>
          </a:xfrm>
        </p:spPr>
        <p:txBody>
          <a:bodyPr vert="horz" lIns="91440" tIns="45720" rIns="91440" bIns="45720" rtlCol="0" anchor="ctr">
            <a:normAutofit/>
          </a:bodyPr>
          <a:lstStyle/>
          <a:p>
            <a:pPr marL="457200" lvl="0" indent="-228600" algn="l">
              <a:buFont typeface="Arial" panose="020B0604020202020204" pitchFamily="34" charset="0"/>
              <a:buChar char="•"/>
            </a:pPr>
            <a:r>
              <a:rPr lang="en-US" dirty="0"/>
              <a:t>I can name parts of my body.</a:t>
            </a:r>
          </a:p>
          <a:p>
            <a:pPr marL="457200" lvl="0" indent="-228600" algn="l">
              <a:buFont typeface="Arial" panose="020B0604020202020204" pitchFamily="34" charset="0"/>
              <a:buChar char="•"/>
            </a:pPr>
            <a:r>
              <a:rPr lang="en-US" dirty="0"/>
              <a:t>I can talk about the different parts of my body and what they do. </a:t>
            </a:r>
          </a:p>
          <a:p>
            <a:pPr marL="457200" lvl="0" indent="-228600" algn="l">
              <a:buFont typeface="Arial" panose="020B0604020202020204" pitchFamily="34" charset="0"/>
              <a:buChar char="•"/>
            </a:pPr>
            <a:r>
              <a:rPr lang="en-US" dirty="0"/>
              <a:t>I can describe the changes that take place with puberty.</a:t>
            </a:r>
          </a:p>
          <a:p>
            <a:pPr marL="457200" lvl="0" indent="-228600" algn="l">
              <a:buFont typeface="Arial" panose="020B0604020202020204" pitchFamily="34" charset="0"/>
              <a:buChar char="•"/>
            </a:pPr>
            <a:r>
              <a:rPr lang="en-US" dirty="0"/>
              <a:t>I understand how to maintain personal hygiene.</a:t>
            </a:r>
          </a:p>
          <a:p>
            <a:pPr marL="457200" indent="-228600" algn="l">
              <a:buFont typeface="Arial" panose="020B0604020202020204" pitchFamily="34" charset="0"/>
              <a:buChar char="•"/>
            </a:pPr>
            <a:endParaRPr lang="en-US" dirty="0"/>
          </a:p>
        </p:txBody>
      </p:sp>
      <p:sp>
        <p:nvSpPr>
          <p:cNvPr id="4" name="Footer Placeholder 3"/>
          <p:cNvSpPr>
            <a:spLocks noGrp="1"/>
          </p:cNvSpPr>
          <p:nvPr>
            <p:ph type="ftr" sz="quarter" idx="11"/>
          </p:nvPr>
        </p:nvSpPr>
        <p:spPr>
          <a:xfrm>
            <a:off x="5434147" y="6356350"/>
            <a:ext cx="4572000" cy="365125"/>
          </a:xfrm>
        </p:spPr>
        <p:txBody>
          <a:bodyPr vert="horz" lIns="91440" tIns="45720" rIns="91440" bIns="45720" rtlCol="0" anchor="ctr">
            <a:normAutofit/>
          </a:bodyPr>
          <a:lstStyle/>
          <a:p>
            <a:pPr algn="l">
              <a:spcAft>
                <a:spcPts val="600"/>
              </a:spcAft>
            </a:pPr>
            <a:r>
              <a:rPr lang="en-US" kern="1200">
                <a:solidFill>
                  <a:schemeClr val="tx1">
                    <a:lumMod val="50000"/>
                    <a:lumOff val="50000"/>
                  </a:schemeClr>
                </a:solidFill>
                <a:latin typeface="+mn-lt"/>
                <a:ea typeface="+mn-ea"/>
                <a:cs typeface="+mn-cs"/>
              </a:rPr>
              <a:t>rshp.scot</a:t>
            </a:r>
          </a:p>
        </p:txBody>
      </p:sp>
    </p:spTree>
    <p:extLst>
      <p:ext uri="{BB962C8B-B14F-4D97-AF65-F5344CB8AC3E}">
        <p14:creationId xmlns:p14="http://schemas.microsoft.com/office/powerpoint/2010/main" val="32244327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9245" y="224576"/>
            <a:ext cx="10407559" cy="5854252"/>
          </a:xfrm>
          <a:prstGeom prst="rect">
            <a:avLst/>
          </a:prstGeom>
        </p:spPr>
      </p:pic>
    </p:spTree>
    <p:extLst>
      <p:ext uri="{BB962C8B-B14F-4D97-AF65-F5344CB8AC3E}">
        <p14:creationId xmlns:p14="http://schemas.microsoft.com/office/powerpoint/2010/main" val="10665124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EF28D5B-2926-4FE4-BF22-EA37C737E8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2" name="Oval 11">
            <a:extLst>
              <a:ext uri="{FF2B5EF4-FFF2-40B4-BE49-F238E27FC236}">
                <a16:creationId xmlns:a16="http://schemas.microsoft.com/office/drawing/2014/main" id="{02E941BD-027E-419D-A57B-79D61423B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1111" y="4606470"/>
            <a:ext cx="767645" cy="575130"/>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897537" y="4746040"/>
            <a:ext cx="10326274" cy="1096042"/>
          </a:xfrm>
        </p:spPr>
        <p:txBody>
          <a:bodyPr anchor="b">
            <a:noAutofit/>
          </a:bodyPr>
          <a:lstStyle/>
          <a:p>
            <a:pPr lvl="0" algn="l"/>
            <a:r>
              <a:rPr lang="en-GB" sz="3600" b="1" dirty="0">
                <a:solidFill>
                  <a:srgbClr val="000000"/>
                </a:solidFill>
              </a:rPr>
              <a:t>Can you name 5 ways your body has changed since you were a baby? </a:t>
            </a:r>
            <a:endParaRPr lang="en-US" sz="3600" b="1" dirty="0">
              <a:solidFill>
                <a:srgbClr val="000000"/>
              </a:solidFill>
            </a:endParaRPr>
          </a:p>
        </p:txBody>
      </p:sp>
      <p:sp>
        <p:nvSpPr>
          <p:cNvPr id="4" name="Footer Placeholder 3"/>
          <p:cNvSpPr>
            <a:spLocks noGrp="1"/>
          </p:cNvSpPr>
          <p:nvPr>
            <p:ph type="ftr" sz="quarter" idx="11"/>
          </p:nvPr>
        </p:nvSpPr>
        <p:spPr>
          <a:xfrm>
            <a:off x="805661" y="6223702"/>
            <a:ext cx="6584750" cy="314067"/>
          </a:xfrm>
        </p:spPr>
        <p:txBody>
          <a:bodyPr>
            <a:normAutofit/>
          </a:bodyPr>
          <a:lstStyle/>
          <a:p>
            <a:pPr algn="l">
              <a:spcAft>
                <a:spcPts val="600"/>
              </a:spcAft>
            </a:pPr>
            <a:r>
              <a:rPr lang="en-US" sz="1000">
                <a:solidFill>
                  <a:srgbClr val="898989"/>
                </a:solidFill>
              </a:rPr>
              <a:t>rshp.scot</a:t>
            </a:r>
          </a:p>
        </p:txBody>
      </p:sp>
      <p:pic>
        <p:nvPicPr>
          <p:cNvPr id="8" name="Picture 7" descr="A picture containing clipart&#10;&#10;Description automatically generated">
            <a:extLst>
              <a:ext uri="{FF2B5EF4-FFF2-40B4-BE49-F238E27FC236}">
                <a16:creationId xmlns:a16="http://schemas.microsoft.com/office/drawing/2014/main" id="{45F68C9A-5171-478F-B3B6-A7AB7F550D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51460"/>
            <a:ext cx="12192000" cy="4757854"/>
          </a:xfrm>
          <a:prstGeom prst="rect">
            <a:avLst/>
          </a:prstGeom>
        </p:spPr>
      </p:pic>
    </p:spTree>
    <p:extLst>
      <p:ext uri="{BB962C8B-B14F-4D97-AF65-F5344CB8AC3E}">
        <p14:creationId xmlns:p14="http://schemas.microsoft.com/office/powerpoint/2010/main" val="3653580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F4F2FC05-7D27-410F-BDA9-ADF4831368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a:extLst>
              <a:ext uri="{FF2B5EF4-FFF2-40B4-BE49-F238E27FC236}">
                <a16:creationId xmlns:a16="http://schemas.microsoft.com/office/drawing/2014/main" id="{9080D120-BD54-46E1-BA37-82F5E8089E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3" y="633619"/>
            <a:ext cx="5457817" cy="5495925"/>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81D83946-74FA-498A-AC80-9926F041B5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5" y="1181536"/>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7" name="Rectangle 26">
            <a:extLst>
              <a:ext uri="{FF2B5EF4-FFF2-40B4-BE49-F238E27FC236}">
                <a16:creationId xmlns:a16="http://schemas.microsoft.com/office/drawing/2014/main" id="{5060D983-8B52-443A-8183-2A1DE0561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6" y="2185416"/>
            <a:ext cx="4446484"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Content Placeholder 4">
            <a:extLst>
              <a:ext uri="{FF2B5EF4-FFF2-40B4-BE49-F238E27FC236}">
                <a16:creationId xmlns:a16="http://schemas.microsoft.com/office/drawing/2014/main" id="{28E9BC27-77F8-4F4B-A043-CAAEDEB8600E}"/>
              </a:ext>
            </a:extLst>
          </p:cNvPr>
          <p:cNvSpPr>
            <a:spLocks noGrp="1"/>
          </p:cNvSpPr>
          <p:nvPr>
            <p:ph idx="1"/>
          </p:nvPr>
        </p:nvSpPr>
        <p:spPr>
          <a:xfrm>
            <a:off x="841246" y="2368296"/>
            <a:ext cx="4607052" cy="3502152"/>
          </a:xfrm>
        </p:spPr>
        <p:txBody>
          <a:bodyPr>
            <a:normAutofit/>
          </a:bodyPr>
          <a:lstStyle/>
          <a:p>
            <a:pPr marL="0" indent="0">
              <a:buNone/>
            </a:pPr>
            <a:r>
              <a:rPr lang="en-GB" sz="2400" b="1"/>
              <a:t>What is puberty?</a:t>
            </a:r>
          </a:p>
          <a:p>
            <a:pPr marL="0" indent="0">
              <a:buNone/>
            </a:pPr>
            <a:r>
              <a:rPr lang="en-GB" sz="2400"/>
              <a:t>Puberty is the time in your life when your body begins to change.</a:t>
            </a:r>
          </a:p>
          <a:p>
            <a:pPr marL="0" indent="0">
              <a:buNone/>
            </a:pPr>
            <a:r>
              <a:rPr lang="en-GB" sz="2400"/>
              <a:t>Some changes you can see.</a:t>
            </a:r>
          </a:p>
          <a:p>
            <a:pPr marL="0" indent="0">
              <a:buNone/>
            </a:pPr>
            <a:r>
              <a:rPr lang="en-GB" sz="2400"/>
              <a:t>Some changes happen inside your body. You can’t see these.</a:t>
            </a:r>
          </a:p>
          <a:p>
            <a:pPr marL="0" indent="0">
              <a:buNone/>
            </a:pPr>
            <a:r>
              <a:rPr lang="en-GB" sz="2400"/>
              <a:t>You can have stronger emotions and new feelings.</a:t>
            </a:r>
          </a:p>
          <a:p>
            <a:pPr marL="0" indent="0">
              <a:buNone/>
            </a:pPr>
            <a:endParaRPr lang="en-GB" sz="2400"/>
          </a:p>
        </p:txBody>
      </p:sp>
      <p:pic>
        <p:nvPicPr>
          <p:cNvPr id="7" name="Picture 6" descr="A person smiling for the camera&#10;&#10;Description automatically generated">
            <a:extLst>
              <a:ext uri="{FF2B5EF4-FFF2-40B4-BE49-F238E27FC236}">
                <a16:creationId xmlns:a16="http://schemas.microsoft.com/office/drawing/2014/main" id="{6EF2E0BE-0AC3-4F38-B90C-4416866795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12638" r="1" b="12272"/>
          <a:stretch/>
        </p:blipFill>
        <p:spPr>
          <a:xfrm>
            <a:off x="6324599" y="10"/>
            <a:ext cx="5457817" cy="3337549"/>
          </a:xfrm>
          <a:prstGeom prst="rect">
            <a:avLst/>
          </a:prstGeom>
        </p:spPr>
      </p:pic>
      <p:sp>
        <p:nvSpPr>
          <p:cNvPr id="2" name="Footer Placeholder 1"/>
          <p:cNvSpPr>
            <a:spLocks noGrp="1"/>
          </p:cNvSpPr>
          <p:nvPr>
            <p:ph type="ftr" sz="quarter" idx="11"/>
          </p:nvPr>
        </p:nvSpPr>
        <p:spPr>
          <a:xfrm>
            <a:off x="2118358" y="6356350"/>
            <a:ext cx="3326892" cy="365125"/>
          </a:xfrm>
        </p:spPr>
        <p:txBody>
          <a:bodyPr>
            <a:normAutofit/>
          </a:bodyPr>
          <a:lstStyle/>
          <a:p>
            <a:pPr algn="r">
              <a:spcAft>
                <a:spcPts val="600"/>
              </a:spcAft>
            </a:pPr>
            <a:r>
              <a:rPr lang="en-US">
                <a:solidFill>
                  <a:schemeClr val="tx1">
                    <a:lumMod val="50000"/>
                    <a:lumOff val="50000"/>
                  </a:schemeClr>
                </a:solidFill>
              </a:rPr>
              <a:t>rshp.scot</a:t>
            </a:r>
          </a:p>
        </p:txBody>
      </p:sp>
      <p:pic>
        <p:nvPicPr>
          <p:cNvPr id="9" name="Picture 8" descr="A boy in a striped shirt and smiling at the camera&#10;&#10;Description automatically generated">
            <a:extLst>
              <a:ext uri="{FF2B5EF4-FFF2-40B4-BE49-F238E27FC236}">
                <a16:creationId xmlns:a16="http://schemas.microsoft.com/office/drawing/2014/main" id="{3857A799-99B6-4EEB-A8EC-854781238B6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4176" r="3" b="19861"/>
          <a:stretch/>
        </p:blipFill>
        <p:spPr>
          <a:xfrm>
            <a:off x="6324590" y="3520439"/>
            <a:ext cx="5457817" cy="3337561"/>
          </a:xfrm>
          <a:prstGeom prst="rect">
            <a:avLst/>
          </a:prstGeom>
        </p:spPr>
      </p:pic>
    </p:spTree>
    <p:extLst>
      <p:ext uri="{BB962C8B-B14F-4D97-AF65-F5344CB8AC3E}">
        <p14:creationId xmlns:p14="http://schemas.microsoft.com/office/powerpoint/2010/main" val="3895566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F4F2FC05-7D27-410F-BDA9-ADF4831368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a:extLst>
              <a:ext uri="{FF2B5EF4-FFF2-40B4-BE49-F238E27FC236}">
                <a16:creationId xmlns:a16="http://schemas.microsoft.com/office/drawing/2014/main" id="{9080D120-BD54-46E1-BA37-82F5E8089E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3" y="633619"/>
            <a:ext cx="5457817" cy="5495925"/>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itle 4"/>
          <p:cNvSpPr>
            <a:spLocks noGrp="1"/>
          </p:cNvSpPr>
          <p:nvPr>
            <p:ph type="title"/>
          </p:nvPr>
        </p:nvSpPr>
        <p:spPr>
          <a:xfrm>
            <a:off x="838198" y="978408"/>
            <a:ext cx="4607052" cy="1106424"/>
          </a:xfrm>
        </p:spPr>
        <p:txBody>
          <a:bodyPr>
            <a:normAutofit/>
          </a:bodyPr>
          <a:lstStyle/>
          <a:p>
            <a:r>
              <a:rPr lang="en-US" sz="2400" b="1" dirty="0">
                <a:latin typeface="+mn-lt"/>
              </a:rPr>
              <a:t>When will puberty happen to me?</a:t>
            </a:r>
          </a:p>
        </p:txBody>
      </p:sp>
      <p:sp>
        <p:nvSpPr>
          <p:cNvPr id="25" name="Rectangle 24">
            <a:extLst>
              <a:ext uri="{FF2B5EF4-FFF2-40B4-BE49-F238E27FC236}">
                <a16:creationId xmlns:a16="http://schemas.microsoft.com/office/drawing/2014/main" id="{81D83946-74FA-498A-AC80-9926F041B5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5" y="1181536"/>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7" name="Rectangle 26">
            <a:extLst>
              <a:ext uri="{FF2B5EF4-FFF2-40B4-BE49-F238E27FC236}">
                <a16:creationId xmlns:a16="http://schemas.microsoft.com/office/drawing/2014/main" id="{5060D983-8B52-443A-8183-2A1DE0561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6" y="2185416"/>
            <a:ext cx="4446484"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Content Placeholder 4">
            <a:extLst>
              <a:ext uri="{FF2B5EF4-FFF2-40B4-BE49-F238E27FC236}">
                <a16:creationId xmlns:a16="http://schemas.microsoft.com/office/drawing/2014/main" id="{28E9BC27-77F8-4F4B-A043-CAAEDEB8600E}"/>
              </a:ext>
            </a:extLst>
          </p:cNvPr>
          <p:cNvSpPr>
            <a:spLocks noGrp="1"/>
          </p:cNvSpPr>
          <p:nvPr>
            <p:ph idx="1"/>
          </p:nvPr>
        </p:nvSpPr>
        <p:spPr>
          <a:xfrm>
            <a:off x="841246" y="2368296"/>
            <a:ext cx="4607052" cy="3502152"/>
          </a:xfrm>
        </p:spPr>
        <p:txBody>
          <a:bodyPr>
            <a:normAutofit/>
          </a:bodyPr>
          <a:lstStyle/>
          <a:p>
            <a:pPr marL="0" indent="0">
              <a:buNone/>
            </a:pPr>
            <a:r>
              <a:rPr lang="en-GB" sz="2400" dirty="0"/>
              <a:t>Puberty changes happen over several years. Usually between the ages of 9 and 16. </a:t>
            </a:r>
          </a:p>
          <a:p>
            <a:pPr marL="0" indent="0">
              <a:buNone/>
            </a:pPr>
            <a:r>
              <a:rPr lang="en-GB" sz="2400" dirty="0"/>
              <a:t>Some changes in your body might be happening now, some will happen later. This is different for everybody.</a:t>
            </a:r>
          </a:p>
        </p:txBody>
      </p:sp>
      <p:pic>
        <p:nvPicPr>
          <p:cNvPr id="9" name="Picture 8" descr="A picture containing person, outdoor, young, man&#10;&#10;Description automatically generated">
            <a:extLst>
              <a:ext uri="{FF2B5EF4-FFF2-40B4-BE49-F238E27FC236}">
                <a16:creationId xmlns:a16="http://schemas.microsoft.com/office/drawing/2014/main" id="{34B7C589-9D04-4926-BF5D-DCD280E1303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4923" r="3" b="16370"/>
          <a:stretch/>
        </p:blipFill>
        <p:spPr>
          <a:xfrm>
            <a:off x="6324599" y="10"/>
            <a:ext cx="5457817" cy="3337549"/>
          </a:xfrm>
          <a:prstGeom prst="rect">
            <a:avLst/>
          </a:prstGeom>
        </p:spPr>
      </p:pic>
      <p:sp>
        <p:nvSpPr>
          <p:cNvPr id="2" name="Footer Placeholder 1"/>
          <p:cNvSpPr>
            <a:spLocks noGrp="1"/>
          </p:cNvSpPr>
          <p:nvPr>
            <p:ph type="ftr" sz="quarter" idx="11"/>
          </p:nvPr>
        </p:nvSpPr>
        <p:spPr>
          <a:xfrm>
            <a:off x="2118358" y="6356350"/>
            <a:ext cx="3326892" cy="365125"/>
          </a:xfrm>
        </p:spPr>
        <p:txBody>
          <a:bodyPr>
            <a:normAutofit/>
          </a:bodyPr>
          <a:lstStyle/>
          <a:p>
            <a:pPr algn="r">
              <a:spcAft>
                <a:spcPts val="600"/>
              </a:spcAft>
            </a:pPr>
            <a:r>
              <a:rPr lang="en-US">
                <a:solidFill>
                  <a:schemeClr val="tx1">
                    <a:lumMod val="50000"/>
                    <a:lumOff val="50000"/>
                  </a:schemeClr>
                </a:solidFill>
              </a:rPr>
              <a:t>rshp.scot</a:t>
            </a:r>
          </a:p>
        </p:txBody>
      </p:sp>
      <p:pic>
        <p:nvPicPr>
          <p:cNvPr id="6" name="Picture 5" descr="A person riding on the back of a bicycle&#10;&#10;Description automatically generated">
            <a:extLst>
              <a:ext uri="{FF2B5EF4-FFF2-40B4-BE49-F238E27FC236}">
                <a16:creationId xmlns:a16="http://schemas.microsoft.com/office/drawing/2014/main" id="{F9135201-266C-4FF1-AA55-78D07DA6923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12473" r="2" b="46098"/>
          <a:stretch/>
        </p:blipFill>
        <p:spPr>
          <a:xfrm>
            <a:off x="6324590" y="3520439"/>
            <a:ext cx="5457817" cy="3337561"/>
          </a:xfrm>
          <a:prstGeom prst="rect">
            <a:avLst/>
          </a:prstGeom>
        </p:spPr>
      </p:pic>
    </p:spTree>
    <p:extLst>
      <p:ext uri="{BB962C8B-B14F-4D97-AF65-F5344CB8AC3E}">
        <p14:creationId xmlns:p14="http://schemas.microsoft.com/office/powerpoint/2010/main" val="11332648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596D7ED-EB51-481C-B15A-755F8B97CBD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0" y="10"/>
            <a:ext cx="12191980" cy="3710603"/>
          </a:xfrm>
          <a:custGeom>
            <a:avLst/>
            <a:gdLst>
              <a:gd name="connsiteX0" fmla="*/ 0 w 12192000"/>
              <a:gd name="connsiteY0" fmla="*/ 0 h 3692092"/>
              <a:gd name="connsiteX1" fmla="*/ 12192000 w 12192000"/>
              <a:gd name="connsiteY1" fmla="*/ 0 h 3692092"/>
              <a:gd name="connsiteX2" fmla="*/ 12192000 w 12192000"/>
              <a:gd name="connsiteY2" fmla="*/ 3504824 h 3692092"/>
              <a:gd name="connsiteX3" fmla="*/ 12024691 w 12192000"/>
              <a:gd name="connsiteY3" fmla="*/ 3517794 h 3692092"/>
              <a:gd name="connsiteX4" fmla="*/ 160485 w 12192000"/>
              <a:gd name="connsiteY4" fmla="*/ 3663863 h 3692092"/>
              <a:gd name="connsiteX5" fmla="*/ 0 w 12192000"/>
              <a:gd name="connsiteY5" fmla="*/ 3692092 h 3692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8" name="Content Placeholder 4">
            <a:extLst>
              <a:ext uri="{FF2B5EF4-FFF2-40B4-BE49-F238E27FC236}">
                <a16:creationId xmlns:a16="http://schemas.microsoft.com/office/drawing/2014/main" id="{28E9BC27-77F8-4F4B-A043-CAAEDEB8600E}"/>
              </a:ext>
            </a:extLst>
          </p:cNvPr>
          <p:cNvSpPr>
            <a:spLocks noGrp="1"/>
          </p:cNvSpPr>
          <p:nvPr>
            <p:ph idx="1"/>
          </p:nvPr>
        </p:nvSpPr>
        <p:spPr>
          <a:xfrm>
            <a:off x="300790" y="4294271"/>
            <a:ext cx="11408606" cy="2452687"/>
          </a:xfrm>
        </p:spPr>
        <p:txBody>
          <a:bodyPr anchor="ctr">
            <a:noAutofit/>
          </a:bodyPr>
          <a:lstStyle/>
          <a:p>
            <a:pPr marL="0" indent="0">
              <a:buNone/>
            </a:pPr>
            <a:r>
              <a:rPr lang="en-GB" sz="2400" dirty="0"/>
              <a:t>All the changes that happen during puberty are caused by chemicals in your body. These chemicals are called Hormones. </a:t>
            </a:r>
          </a:p>
          <a:p>
            <a:pPr marL="0" indent="0">
              <a:buNone/>
            </a:pPr>
            <a:r>
              <a:rPr lang="en-GB" sz="2400" dirty="0"/>
              <a:t>When your body is ready to begin puberty, your pituitary (say: </a:t>
            </a:r>
            <a:r>
              <a:rPr lang="en-GB" sz="2400" dirty="0" err="1"/>
              <a:t>pih</a:t>
            </a:r>
            <a:r>
              <a:rPr lang="en-GB" sz="2400" dirty="0"/>
              <a:t>-TOO-uh-</a:t>
            </a:r>
            <a:r>
              <a:rPr lang="en-GB" sz="2400" dirty="0" err="1"/>
              <a:t>ter</a:t>
            </a:r>
            <a:r>
              <a:rPr lang="en-GB" sz="2400" dirty="0"/>
              <a:t>-</a:t>
            </a:r>
            <a:r>
              <a:rPr lang="en-GB" sz="2400" dirty="0" err="1"/>
              <a:t>ee</a:t>
            </a:r>
            <a:r>
              <a:rPr lang="en-GB" sz="2400" dirty="0"/>
              <a:t>) gland (a pea-shaped gland located at the bottom of your brain) releases these special hormones. </a:t>
            </a:r>
          </a:p>
          <a:p>
            <a:pPr marL="0" indent="0">
              <a:buNone/>
            </a:pPr>
            <a:r>
              <a:rPr lang="en-GB" sz="2400" dirty="0"/>
              <a:t>Depending on whether you're a boy or a girl, these hormones go to work on different parts of the body.</a:t>
            </a:r>
          </a:p>
          <a:p>
            <a:pPr marL="0" indent="0">
              <a:buNone/>
            </a:pPr>
            <a:endParaRPr lang="en-GB" sz="2400" dirty="0"/>
          </a:p>
          <a:p>
            <a:pPr marL="0" indent="0">
              <a:buNone/>
            </a:pPr>
            <a:r>
              <a:rPr lang="en-GB" sz="2400" dirty="0"/>
              <a:t> </a:t>
            </a:r>
          </a:p>
        </p:txBody>
      </p:sp>
    </p:spTree>
    <p:custDataLst>
      <p:tags r:id="rId1"/>
    </p:custDataLst>
    <p:extLst>
      <p:ext uri="{BB962C8B-B14F-4D97-AF65-F5344CB8AC3E}">
        <p14:creationId xmlns:p14="http://schemas.microsoft.com/office/powerpoint/2010/main" val="22455898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932495F0-C5CB-4823-AE70-EED61EBAB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p:cNvSpPr>
            <a:spLocks noGrp="1"/>
          </p:cNvSpPr>
          <p:nvPr>
            <p:ph type="title"/>
          </p:nvPr>
        </p:nvSpPr>
        <p:spPr>
          <a:xfrm>
            <a:off x="851183" y="1143000"/>
            <a:ext cx="4846320" cy="2898648"/>
          </a:xfrm>
        </p:spPr>
        <p:txBody>
          <a:bodyPr vert="horz" lIns="91440" tIns="45720" rIns="91440" bIns="45720" rtlCol="0" anchor="b">
            <a:noAutofit/>
          </a:bodyPr>
          <a:lstStyle/>
          <a:p>
            <a:r>
              <a:rPr lang="en-US" sz="2400">
                <a:latin typeface="+mn-lt"/>
              </a:rPr>
              <a:t>When we go through puberty what happens to…</a:t>
            </a:r>
            <a:br>
              <a:rPr lang="en-US" sz="2400">
                <a:latin typeface="+mn-lt"/>
              </a:rPr>
            </a:br>
            <a:br>
              <a:rPr lang="en-US" sz="2400" b="1">
                <a:latin typeface="+mn-lt"/>
              </a:rPr>
            </a:br>
            <a:r>
              <a:rPr lang="en-US" sz="2400" b="1">
                <a:latin typeface="+mn-lt"/>
              </a:rPr>
              <a:t>Hair?</a:t>
            </a:r>
            <a:br>
              <a:rPr lang="en-US" sz="2400" b="1">
                <a:latin typeface="+mn-lt"/>
              </a:rPr>
            </a:br>
            <a:r>
              <a:rPr lang="en-US" sz="2400" b="1">
                <a:latin typeface="+mn-lt"/>
              </a:rPr>
              <a:t>Skin?</a:t>
            </a:r>
            <a:br>
              <a:rPr lang="en-US" sz="2400" b="1">
                <a:latin typeface="+mn-lt"/>
              </a:rPr>
            </a:br>
            <a:r>
              <a:rPr lang="en-US" sz="2400" b="1">
                <a:latin typeface="+mn-lt"/>
              </a:rPr>
              <a:t>Body shape?</a:t>
            </a:r>
            <a:br>
              <a:rPr lang="en-US" sz="2400" b="1">
                <a:latin typeface="+mn-lt"/>
              </a:rPr>
            </a:br>
            <a:r>
              <a:rPr lang="en-US" sz="2400" b="1">
                <a:latin typeface="+mn-lt"/>
              </a:rPr>
              <a:t>Breasts?</a:t>
            </a:r>
            <a:br>
              <a:rPr lang="en-US" sz="2400" b="1">
                <a:latin typeface="+mn-lt"/>
              </a:rPr>
            </a:br>
            <a:r>
              <a:rPr lang="en-US" sz="2400" b="1">
                <a:latin typeface="+mn-lt"/>
              </a:rPr>
              <a:t>Voices?</a:t>
            </a:r>
            <a:br>
              <a:rPr lang="en-US" sz="2400" b="1">
                <a:latin typeface="+mn-lt"/>
              </a:rPr>
            </a:br>
            <a:r>
              <a:rPr lang="en-US" sz="2400" b="1">
                <a:latin typeface="+mn-lt"/>
              </a:rPr>
              <a:t>Smell?</a:t>
            </a:r>
          </a:p>
        </p:txBody>
      </p:sp>
      <p:sp>
        <p:nvSpPr>
          <p:cNvPr id="29" name="Rectangle 28">
            <a:extLst>
              <a:ext uri="{FF2B5EF4-FFF2-40B4-BE49-F238E27FC236}">
                <a16:creationId xmlns:a16="http://schemas.microsoft.com/office/drawing/2014/main" id="{CB8B9C25-D80D-48EC-B83A-231219A80C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82975"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18" name="Picture 17" descr="A person smiling for the camera&#10;&#10;Description automatically generated">
            <a:extLst>
              <a:ext uri="{FF2B5EF4-FFF2-40B4-BE49-F238E27FC236}">
                <a16:creationId xmlns:a16="http://schemas.microsoft.com/office/drawing/2014/main" id="{4E6A04F6-DFFB-4982-B9E3-FCFF0AFF7DE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26505" y="191959"/>
            <a:ext cx="4709902" cy="3143860"/>
          </a:xfrm>
          <a:prstGeom prst="rect">
            <a:avLst/>
          </a:prstGeom>
        </p:spPr>
      </p:pic>
      <p:sp>
        <p:nvSpPr>
          <p:cNvPr id="31" name="Rectangle 30">
            <a:extLst>
              <a:ext uri="{FF2B5EF4-FFF2-40B4-BE49-F238E27FC236}">
                <a16:creationId xmlns:a16="http://schemas.microsoft.com/office/drawing/2014/main" id="{601CC70B-8875-45A1-8AFD-7D546E3C0C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3897" y="4177748"/>
            <a:ext cx="4824407"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Footer Placeholder 1"/>
          <p:cNvSpPr>
            <a:spLocks noGrp="1"/>
          </p:cNvSpPr>
          <p:nvPr>
            <p:ph type="ftr" sz="quarter" idx="11"/>
          </p:nvPr>
        </p:nvSpPr>
        <p:spPr>
          <a:xfrm>
            <a:off x="1990399" y="6356350"/>
            <a:ext cx="2999390" cy="365125"/>
          </a:xfrm>
        </p:spPr>
        <p:txBody>
          <a:bodyPr vert="horz" lIns="91440" tIns="45720" rIns="91440" bIns="45720" rtlCol="0" anchor="ctr">
            <a:normAutofit/>
          </a:bodyPr>
          <a:lstStyle/>
          <a:p>
            <a:pPr>
              <a:spcAft>
                <a:spcPts val="600"/>
              </a:spcAft>
            </a:pPr>
            <a:r>
              <a:rPr lang="en-US" kern="1200">
                <a:solidFill>
                  <a:schemeClr val="tx1">
                    <a:lumMod val="50000"/>
                    <a:lumOff val="50000"/>
                  </a:schemeClr>
                </a:solidFill>
                <a:latin typeface="+mn-lt"/>
                <a:ea typeface="+mn-ea"/>
                <a:cs typeface="+mn-cs"/>
              </a:rPr>
              <a:t>rshp.scot</a:t>
            </a:r>
          </a:p>
        </p:txBody>
      </p:sp>
      <p:pic>
        <p:nvPicPr>
          <p:cNvPr id="22" name="Picture 21" descr="A picture containing person, sky, eating, outdoor&#10;&#10;Description automatically generated">
            <a:extLst>
              <a:ext uri="{FF2B5EF4-FFF2-40B4-BE49-F238E27FC236}">
                <a16:creationId xmlns:a16="http://schemas.microsoft.com/office/drawing/2014/main" id="{B4A88BE7-414D-45D1-90E9-E23371C848C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626504" y="3522180"/>
            <a:ext cx="4709904" cy="3143861"/>
          </a:xfrm>
          <a:prstGeom prst="rect">
            <a:avLst/>
          </a:prstGeom>
        </p:spPr>
      </p:pic>
    </p:spTree>
    <p:extLst>
      <p:ext uri="{BB962C8B-B14F-4D97-AF65-F5344CB8AC3E}">
        <p14:creationId xmlns:p14="http://schemas.microsoft.com/office/powerpoint/2010/main" val="9135298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E2F58BF-12E5-4B5A-AD25-4DAAA274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7981" y="1122363"/>
            <a:ext cx="4023360" cy="3204134"/>
          </a:xfrm>
        </p:spPr>
        <p:txBody>
          <a:bodyPr vert="horz" lIns="91440" tIns="45720" rIns="91440" bIns="45720" rtlCol="0" anchor="b">
            <a:normAutofit/>
          </a:bodyPr>
          <a:lstStyle/>
          <a:p>
            <a:r>
              <a:rPr lang="en-US" sz="3600" b="1" dirty="0">
                <a:latin typeface="+mn-lt"/>
              </a:rPr>
              <a:t>What happens to hair?</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Footer Placeholder 4"/>
          <p:cNvSpPr>
            <a:spLocks noGrp="1"/>
          </p:cNvSpPr>
          <p:nvPr>
            <p:ph type="ftr" sz="quarter" idx="11"/>
          </p:nvPr>
        </p:nvSpPr>
        <p:spPr>
          <a:xfrm>
            <a:off x="1906385" y="6356350"/>
            <a:ext cx="2594954" cy="365125"/>
          </a:xfrm>
        </p:spPr>
        <p:txBody>
          <a:bodyPr vert="horz" lIns="91440" tIns="45720" rIns="91440" bIns="45720" rtlCol="0" anchor="ctr">
            <a:normAutofit/>
          </a:bodyPr>
          <a:lstStyle/>
          <a:p>
            <a:pPr algn="r">
              <a:spcAft>
                <a:spcPts val="600"/>
              </a:spcAft>
              <a:defRPr/>
            </a:pPr>
            <a:r>
              <a:rPr lang="en-US" kern="1200">
                <a:solidFill>
                  <a:schemeClr val="tx1">
                    <a:lumMod val="50000"/>
                    <a:lumOff val="50000"/>
                  </a:schemeClr>
                </a:solidFill>
                <a:latin typeface="Calibri" panose="020F0502020204030204"/>
                <a:ea typeface="+mn-ea"/>
                <a:cs typeface="+mn-cs"/>
              </a:rPr>
              <a:t>rshp.scot</a:t>
            </a:r>
          </a:p>
        </p:txBody>
      </p:sp>
      <p:pic>
        <p:nvPicPr>
          <p:cNvPr id="6" name="Picture 5" descr="A picture containing clothing, indoor, sitting&#10;&#10;Description automatically generated">
            <a:extLst>
              <a:ext uri="{FF2B5EF4-FFF2-40B4-BE49-F238E27FC236}">
                <a16:creationId xmlns:a16="http://schemas.microsoft.com/office/drawing/2014/main" id="{D75EF0AB-263B-47C8-BCBF-49CDAC3AE0B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2815"/>
          <a:stretch/>
        </p:blipFill>
        <p:spPr>
          <a:xfrm>
            <a:off x="4868487" y="10"/>
            <a:ext cx="7323513" cy="6857990"/>
          </a:xfrm>
          <a:prstGeom prst="rect">
            <a:avLst/>
          </a:prstGeom>
        </p:spPr>
      </p:pic>
    </p:spTree>
    <p:extLst>
      <p:ext uri="{BB962C8B-B14F-4D97-AF65-F5344CB8AC3E}">
        <p14:creationId xmlns:p14="http://schemas.microsoft.com/office/powerpoint/2010/main" val="10744223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6B5E2835-4E47-45B3-9CFE-732FF7B05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erson wearing a black shirt&#10;&#10;Description automatically generated">
            <a:extLst>
              <a:ext uri="{FF2B5EF4-FFF2-40B4-BE49-F238E27FC236}">
                <a16:creationId xmlns:a16="http://schemas.microsoft.com/office/drawing/2014/main" id="{ED8D4C50-D5D4-4697-97E3-73BFA975274A}"/>
              </a:ext>
            </a:extLst>
          </p:cNvPr>
          <p:cNvPicPr>
            <a:picLocks noChangeAspect="1"/>
          </p:cNvPicPr>
          <p:nvPr/>
        </p:nvPicPr>
        <p:blipFill rotWithShape="1">
          <a:blip r:embed="rId3"/>
          <a:srcRect l="1632" r="7023" b="1"/>
          <a:stretch/>
        </p:blipFill>
        <p:spPr>
          <a:xfrm>
            <a:off x="3242695" y="10"/>
            <a:ext cx="8949307" cy="6857990"/>
          </a:xfrm>
          <a:custGeom>
            <a:avLst/>
            <a:gdLst/>
            <a:ahLst/>
            <a:cxnLst/>
            <a:rect l="l" t="t" r="r" b="b"/>
            <a:pathLst>
              <a:path w="8949307" h="6858000">
                <a:moveTo>
                  <a:pt x="0" y="0"/>
                </a:moveTo>
                <a:lnTo>
                  <a:pt x="8949307" y="0"/>
                </a:lnTo>
                <a:lnTo>
                  <a:pt x="8949307" y="6858000"/>
                </a:lnTo>
                <a:lnTo>
                  <a:pt x="0" y="6858000"/>
                </a:lnTo>
                <a:lnTo>
                  <a:pt x="62983" y="6788730"/>
                </a:lnTo>
                <a:cubicBezTo>
                  <a:pt x="773509" y="5928900"/>
                  <a:pt x="1212979" y="4741056"/>
                  <a:pt x="1212979" y="3429000"/>
                </a:cubicBezTo>
                <a:cubicBezTo>
                  <a:pt x="1212979" y="2116944"/>
                  <a:pt x="773509" y="929100"/>
                  <a:pt x="62983" y="69271"/>
                </a:cubicBezTo>
                <a:close/>
              </a:path>
            </a:pathLst>
          </a:custGeom>
        </p:spPr>
      </p:pic>
      <p:sp useBgFill="1">
        <p:nvSpPr>
          <p:cNvPr id="26" name="Freeform: Shape 25">
            <a:extLst>
              <a:ext uri="{FF2B5EF4-FFF2-40B4-BE49-F238E27FC236}">
                <a16:creationId xmlns:a16="http://schemas.microsoft.com/office/drawing/2014/main" id="{5B45AD5D-AA52-4F7B-9362-576A39AD9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D5D5D5"/>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8" name="Freeform: Shape 27">
            <a:extLst>
              <a:ext uri="{FF2B5EF4-FFF2-40B4-BE49-F238E27FC236}">
                <a16:creationId xmlns:a16="http://schemas.microsoft.com/office/drawing/2014/main" id="{AEDD7960-4866-4399-BEF6-DD1431AB4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71094" y="1161288"/>
            <a:ext cx="3438144" cy="1125728"/>
          </a:xfrm>
        </p:spPr>
        <p:txBody>
          <a:bodyPr vert="horz" lIns="91440" tIns="45720" rIns="91440" bIns="45720" rtlCol="0" anchor="b">
            <a:normAutofit/>
          </a:bodyPr>
          <a:lstStyle/>
          <a:p>
            <a:r>
              <a:rPr lang="en-US" sz="2800" b="1" dirty="0">
                <a:latin typeface="+mn-lt"/>
              </a:rPr>
              <a:t>Hair</a:t>
            </a:r>
          </a:p>
        </p:txBody>
      </p:sp>
      <p:sp>
        <p:nvSpPr>
          <p:cNvPr id="30" name="Rectangle 29">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2" name="Rectangle 31">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 name="Rectangle 9">
            <a:extLst>
              <a:ext uri="{FF2B5EF4-FFF2-40B4-BE49-F238E27FC236}">
                <a16:creationId xmlns:a16="http://schemas.microsoft.com/office/drawing/2014/main" id="{AE2A9159-948E-A848-A0A6-E0E5AAD98611}"/>
              </a:ext>
            </a:extLst>
          </p:cNvPr>
          <p:cNvSpPr/>
          <p:nvPr/>
        </p:nvSpPr>
        <p:spPr>
          <a:xfrm>
            <a:off x="371094" y="2718054"/>
            <a:ext cx="3438906" cy="3207258"/>
          </a:xfrm>
          <a:prstGeom prst="rect">
            <a:avLst/>
          </a:prstGeom>
        </p:spPr>
        <p:txBody>
          <a:bodyPr vert="horz" lIns="91440" tIns="45720" rIns="91440" bIns="45720" rtlCol="0" anchor="t">
            <a:normAutofit/>
          </a:bodyPr>
          <a:lstStyle/>
          <a:p>
            <a:pPr>
              <a:lnSpc>
                <a:spcPct val="90000"/>
              </a:lnSpc>
              <a:spcAft>
                <a:spcPts val="600"/>
              </a:spcAft>
            </a:pPr>
            <a:r>
              <a:rPr lang="en-US" sz="2400" dirty="0"/>
              <a:t>Hair can grow on your face, around your genitals (private parts), arm pits (under your arms) and on your body. </a:t>
            </a:r>
          </a:p>
          <a:p>
            <a:pPr indent="-228600">
              <a:lnSpc>
                <a:spcPct val="90000"/>
              </a:lnSpc>
              <a:spcAft>
                <a:spcPts val="600"/>
              </a:spcAft>
              <a:buFont typeface="Arial" panose="020B0604020202020204" pitchFamily="34" charset="0"/>
              <a:buChar char="•"/>
            </a:pPr>
            <a:endParaRPr lang="en-US" sz="2400" dirty="0"/>
          </a:p>
          <a:p>
            <a:pPr>
              <a:lnSpc>
                <a:spcPct val="90000"/>
              </a:lnSpc>
              <a:spcAft>
                <a:spcPts val="600"/>
              </a:spcAft>
            </a:pPr>
            <a:r>
              <a:rPr lang="en-US" sz="2400" dirty="0"/>
              <a:t>Head hair can get oily and need washed more often.</a:t>
            </a:r>
          </a:p>
        </p:txBody>
      </p:sp>
      <p:sp>
        <p:nvSpPr>
          <p:cNvPr id="5" name="Footer Placeholder 4"/>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defRPr/>
            </a:pPr>
            <a:r>
              <a:rPr lang="en-US" kern="1200">
                <a:solidFill>
                  <a:schemeClr val="bg1"/>
                </a:solidFill>
                <a:latin typeface="Calibri" panose="020F0502020204030204"/>
                <a:ea typeface="+mn-ea"/>
                <a:cs typeface="+mn-cs"/>
              </a:rPr>
              <a:t>rshp.scot</a:t>
            </a:r>
          </a:p>
        </p:txBody>
      </p:sp>
    </p:spTree>
    <p:extLst>
      <p:ext uri="{BB962C8B-B14F-4D97-AF65-F5344CB8AC3E}">
        <p14:creationId xmlns:p14="http://schemas.microsoft.com/office/powerpoint/2010/main" val="1417105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2F58BF-12E5-4B5A-AD25-4DAAA274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7981" y="1122363"/>
            <a:ext cx="4023360" cy="3204134"/>
          </a:xfrm>
        </p:spPr>
        <p:txBody>
          <a:bodyPr vert="horz" lIns="91440" tIns="45720" rIns="91440" bIns="45720" rtlCol="0" anchor="b">
            <a:normAutofit/>
          </a:bodyPr>
          <a:lstStyle/>
          <a:p>
            <a:r>
              <a:rPr lang="en-US" sz="3600" b="1" dirty="0">
                <a:latin typeface="+mn-lt"/>
              </a:rPr>
              <a:t>What happens to skin?</a:t>
            </a:r>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Footer Placeholder 4"/>
          <p:cNvSpPr>
            <a:spLocks noGrp="1"/>
          </p:cNvSpPr>
          <p:nvPr>
            <p:ph type="ftr" sz="quarter" idx="11"/>
          </p:nvPr>
        </p:nvSpPr>
        <p:spPr>
          <a:xfrm>
            <a:off x="1906385" y="6356350"/>
            <a:ext cx="2594954" cy="365125"/>
          </a:xfrm>
        </p:spPr>
        <p:txBody>
          <a:bodyPr vert="horz" lIns="91440" tIns="45720" rIns="91440" bIns="45720" rtlCol="0" anchor="ctr">
            <a:normAutofit/>
          </a:bodyPr>
          <a:lstStyle/>
          <a:p>
            <a:pPr algn="r">
              <a:spcAft>
                <a:spcPts val="600"/>
              </a:spcAft>
              <a:defRPr/>
            </a:pPr>
            <a:r>
              <a:rPr lang="en-US" kern="1200">
                <a:solidFill>
                  <a:schemeClr val="tx1">
                    <a:lumMod val="50000"/>
                    <a:lumOff val="50000"/>
                  </a:schemeClr>
                </a:solidFill>
                <a:latin typeface="Calibri" panose="020F0502020204030204"/>
                <a:ea typeface="+mn-ea"/>
                <a:cs typeface="+mn-cs"/>
              </a:rPr>
              <a:t>rshp.scot</a:t>
            </a:r>
          </a:p>
        </p:txBody>
      </p:sp>
      <p:pic>
        <p:nvPicPr>
          <p:cNvPr id="4" name="Picture 3" descr="A picture containing person, wall, indoor, clothing&#10;&#10;Description automatically generated">
            <a:extLst>
              <a:ext uri="{FF2B5EF4-FFF2-40B4-BE49-F238E27FC236}">
                <a16:creationId xmlns:a16="http://schemas.microsoft.com/office/drawing/2014/main" id="{DDA265B0-8EB0-43FF-BEB8-0021F396105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286" r="1538" b="2"/>
          <a:stretch/>
        </p:blipFill>
        <p:spPr>
          <a:xfrm>
            <a:off x="4868487" y="10"/>
            <a:ext cx="7323513" cy="6857990"/>
          </a:xfrm>
          <a:prstGeom prst="rect">
            <a:avLst/>
          </a:prstGeom>
        </p:spPr>
      </p:pic>
    </p:spTree>
    <p:extLst>
      <p:ext uri="{BB962C8B-B14F-4D97-AF65-F5344CB8AC3E}">
        <p14:creationId xmlns:p14="http://schemas.microsoft.com/office/powerpoint/2010/main" val="773804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E2F58BF-12E5-4B5A-AD25-4DAAA274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7981" y="1122363"/>
            <a:ext cx="4023360" cy="3204134"/>
          </a:xfrm>
        </p:spPr>
        <p:txBody>
          <a:bodyPr vert="horz" lIns="91440" tIns="45720" rIns="91440" bIns="45720" rtlCol="0" anchor="b">
            <a:normAutofit/>
          </a:bodyPr>
          <a:lstStyle/>
          <a:p>
            <a:r>
              <a:rPr lang="en-US" sz="2600" b="1">
                <a:latin typeface="+mn-lt"/>
              </a:rPr>
              <a:t>Skin</a:t>
            </a:r>
            <a:br>
              <a:rPr lang="en-US" sz="2600">
                <a:latin typeface="+mn-lt"/>
              </a:rPr>
            </a:br>
            <a:br>
              <a:rPr lang="en-US" sz="2600">
                <a:latin typeface="+mn-lt"/>
              </a:rPr>
            </a:br>
            <a:r>
              <a:rPr lang="en-US" sz="2600">
                <a:latin typeface="+mn-lt"/>
              </a:rPr>
              <a:t>Both girls and boys can get spots (acne). </a:t>
            </a:r>
            <a:br>
              <a:rPr lang="en-US" sz="2600">
                <a:latin typeface="+mn-lt"/>
              </a:rPr>
            </a:br>
            <a:br>
              <a:rPr lang="en-US" sz="2600">
                <a:latin typeface="+mn-lt"/>
              </a:rPr>
            </a:br>
            <a:r>
              <a:rPr lang="en-US" sz="2600">
                <a:latin typeface="+mn-lt"/>
              </a:rPr>
              <a:t>Spots happen because your skin gets oilier. </a:t>
            </a:r>
            <a:br>
              <a:rPr lang="en-US" sz="2600">
                <a:latin typeface="+mn-lt"/>
              </a:rPr>
            </a:br>
            <a:endParaRPr lang="en-US" sz="2600" b="1">
              <a:latin typeface="+mn-lt"/>
            </a:endParaRP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Footer Placeholder 4"/>
          <p:cNvSpPr>
            <a:spLocks noGrp="1"/>
          </p:cNvSpPr>
          <p:nvPr>
            <p:ph type="ftr" sz="quarter" idx="11"/>
          </p:nvPr>
        </p:nvSpPr>
        <p:spPr>
          <a:xfrm>
            <a:off x="1906385" y="6356350"/>
            <a:ext cx="2594954" cy="365125"/>
          </a:xfrm>
        </p:spPr>
        <p:txBody>
          <a:bodyPr vert="horz" lIns="91440" tIns="45720" rIns="91440" bIns="45720" rtlCol="0" anchor="ctr">
            <a:normAutofit/>
          </a:bodyPr>
          <a:lstStyle/>
          <a:p>
            <a:pPr algn="r">
              <a:spcAft>
                <a:spcPts val="600"/>
              </a:spcAft>
              <a:defRPr/>
            </a:pPr>
            <a:r>
              <a:rPr lang="en-US" kern="1200">
                <a:solidFill>
                  <a:schemeClr val="tx1">
                    <a:lumMod val="50000"/>
                    <a:lumOff val="50000"/>
                  </a:schemeClr>
                </a:solidFill>
                <a:latin typeface="Calibri" panose="020F0502020204030204"/>
                <a:ea typeface="+mn-ea"/>
                <a:cs typeface="+mn-cs"/>
              </a:rPr>
              <a:t>rshp.scot</a:t>
            </a:r>
          </a:p>
        </p:txBody>
      </p:sp>
      <p:pic>
        <p:nvPicPr>
          <p:cNvPr id="6" name="Picture 5" descr="A person posing for the camera&#10;&#10;Description automatically generated">
            <a:extLst>
              <a:ext uri="{FF2B5EF4-FFF2-40B4-BE49-F238E27FC236}">
                <a16:creationId xmlns:a16="http://schemas.microsoft.com/office/drawing/2014/main" id="{E0ACED73-DCF9-4469-A248-07A481E458F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411" r="1413" b="2"/>
          <a:stretch/>
        </p:blipFill>
        <p:spPr>
          <a:xfrm>
            <a:off x="4868487" y="10"/>
            <a:ext cx="7323513" cy="6857990"/>
          </a:xfrm>
          <a:prstGeom prst="rect">
            <a:avLst/>
          </a:prstGeom>
        </p:spPr>
      </p:pic>
    </p:spTree>
    <p:extLst>
      <p:ext uri="{BB962C8B-B14F-4D97-AF65-F5344CB8AC3E}">
        <p14:creationId xmlns:p14="http://schemas.microsoft.com/office/powerpoint/2010/main" val="41962186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2F58BF-12E5-4B5A-AD25-4DAAA274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7981" y="1122363"/>
            <a:ext cx="4023360" cy="3204134"/>
          </a:xfrm>
        </p:spPr>
        <p:txBody>
          <a:bodyPr vert="horz" lIns="91440" tIns="45720" rIns="91440" bIns="45720" rtlCol="0" anchor="b">
            <a:normAutofit/>
          </a:bodyPr>
          <a:lstStyle/>
          <a:p>
            <a:r>
              <a:rPr lang="en-US" sz="3200" b="1" dirty="0">
                <a:latin typeface="+mn-lt"/>
              </a:rPr>
              <a:t>What happens to body shape?</a:t>
            </a:r>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Footer Placeholder 4"/>
          <p:cNvSpPr>
            <a:spLocks noGrp="1"/>
          </p:cNvSpPr>
          <p:nvPr>
            <p:ph type="ftr" sz="quarter" idx="11"/>
          </p:nvPr>
        </p:nvSpPr>
        <p:spPr>
          <a:xfrm>
            <a:off x="1906385" y="6356350"/>
            <a:ext cx="2594954" cy="365125"/>
          </a:xfrm>
        </p:spPr>
        <p:txBody>
          <a:bodyPr vert="horz" lIns="91440" tIns="45720" rIns="91440" bIns="45720" rtlCol="0" anchor="ctr">
            <a:normAutofit/>
          </a:bodyPr>
          <a:lstStyle/>
          <a:p>
            <a:pPr algn="r">
              <a:spcAft>
                <a:spcPts val="600"/>
              </a:spcAft>
              <a:defRPr/>
            </a:pPr>
            <a:r>
              <a:rPr lang="en-US" kern="1200">
                <a:solidFill>
                  <a:schemeClr val="tx1">
                    <a:lumMod val="50000"/>
                    <a:lumOff val="50000"/>
                  </a:schemeClr>
                </a:solidFill>
                <a:latin typeface="Calibri" panose="020F0502020204030204"/>
                <a:ea typeface="+mn-ea"/>
                <a:cs typeface="+mn-cs"/>
              </a:rPr>
              <a:t>rshp.scot</a:t>
            </a:r>
          </a:p>
        </p:txBody>
      </p:sp>
      <p:pic>
        <p:nvPicPr>
          <p:cNvPr id="4" name="Picture 3">
            <a:extLst>
              <a:ext uri="{FF2B5EF4-FFF2-40B4-BE49-F238E27FC236}">
                <a16:creationId xmlns:a16="http://schemas.microsoft.com/office/drawing/2014/main" id="{230F3727-3017-4F01-9F78-65D62606A9F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2286" r="8691"/>
          <a:stretch/>
        </p:blipFill>
        <p:spPr>
          <a:xfrm>
            <a:off x="4868487" y="10"/>
            <a:ext cx="7323513" cy="6857990"/>
          </a:xfrm>
          <a:prstGeom prst="rect">
            <a:avLst/>
          </a:prstGeom>
        </p:spPr>
      </p:pic>
    </p:spTree>
    <p:extLst>
      <p:ext uri="{BB962C8B-B14F-4D97-AF65-F5344CB8AC3E}">
        <p14:creationId xmlns:p14="http://schemas.microsoft.com/office/powerpoint/2010/main" val="17007354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B082622D-AAF3-4897-8629-FC918530D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A7457DD9-5A45-400A-AB4B-4B4EDECA2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365125"/>
            <a:ext cx="11167447" cy="2089317"/>
          </a:xfrm>
          <a:prstGeom prst="rect">
            <a:avLst/>
          </a:prstGeom>
          <a:ln w="12700">
            <a:solidFill>
              <a:srgbClr val="E1E1E1"/>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046746" y="641850"/>
            <a:ext cx="3611880" cy="1535865"/>
          </a:xfrm>
        </p:spPr>
        <p:txBody>
          <a:bodyPr vert="horz" lIns="91440" tIns="45720" rIns="91440" bIns="45720" rtlCol="0" anchor="ctr">
            <a:normAutofit/>
          </a:bodyPr>
          <a:lstStyle/>
          <a:p>
            <a:r>
              <a:rPr lang="en-US" sz="3200" b="1" dirty="0">
                <a:latin typeface="+mn-lt"/>
              </a:rPr>
              <a:t>Body shape</a:t>
            </a:r>
          </a:p>
        </p:txBody>
      </p:sp>
      <p:sp>
        <p:nvSpPr>
          <p:cNvPr id="19" name="Rectangle 18">
            <a:extLst>
              <a:ext uri="{FF2B5EF4-FFF2-40B4-BE49-F238E27FC236}">
                <a16:creationId xmlns:a16="http://schemas.microsoft.com/office/drawing/2014/main" id="{441CF7D6-A660-431A-B0BB-140A0D555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105773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21" name="Rectangle 20">
            <a:extLst>
              <a:ext uri="{FF2B5EF4-FFF2-40B4-BE49-F238E27FC236}">
                <a16:creationId xmlns:a16="http://schemas.microsoft.com/office/drawing/2014/main" id="{0570A85B-3810-4F95-97B0-CBF4CCDB38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3541" y="1400638"/>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E2A9159-948E-A848-A0A6-E0E5AAD98611}"/>
              </a:ext>
            </a:extLst>
          </p:cNvPr>
          <p:cNvSpPr/>
          <p:nvPr/>
        </p:nvSpPr>
        <p:spPr>
          <a:xfrm>
            <a:off x="5300640" y="641850"/>
            <a:ext cx="6237644" cy="1535865"/>
          </a:xfrm>
          <a:prstGeom prst="rect">
            <a:avLst/>
          </a:prstGeom>
        </p:spPr>
        <p:txBody>
          <a:bodyPr vert="horz" lIns="91440" tIns="45720" rIns="91440" bIns="45720" rtlCol="0" anchor="ctr">
            <a:noAutofit/>
          </a:bodyPr>
          <a:lstStyle/>
          <a:p>
            <a:pPr>
              <a:lnSpc>
                <a:spcPct val="90000"/>
              </a:lnSpc>
              <a:spcAft>
                <a:spcPts val="600"/>
              </a:spcAft>
            </a:pPr>
            <a:r>
              <a:rPr lang="en-US" sz="2400" dirty="0"/>
              <a:t>Boys and girls grow taller.</a:t>
            </a:r>
          </a:p>
          <a:p>
            <a:pPr>
              <a:lnSpc>
                <a:spcPct val="90000"/>
              </a:lnSpc>
              <a:spcAft>
                <a:spcPts val="600"/>
              </a:spcAft>
            </a:pPr>
            <a:r>
              <a:rPr lang="en-US" sz="2400" dirty="0"/>
              <a:t>Boys get broader across the shoulders and their body becomes more muscular.</a:t>
            </a:r>
          </a:p>
          <a:p>
            <a:pPr>
              <a:lnSpc>
                <a:spcPct val="90000"/>
              </a:lnSpc>
              <a:spcAft>
                <a:spcPts val="600"/>
              </a:spcAft>
            </a:pPr>
            <a:r>
              <a:rPr lang="en-US" sz="2400" dirty="0"/>
              <a:t>Girls’ hips widen and their waist becomes narrower.</a:t>
            </a:r>
          </a:p>
        </p:txBody>
      </p:sp>
      <p:pic>
        <p:nvPicPr>
          <p:cNvPr id="4" name="Picture 3" descr="A picture containing clipart&#10;&#10;Description automatically generated">
            <a:extLst>
              <a:ext uri="{FF2B5EF4-FFF2-40B4-BE49-F238E27FC236}">
                <a16:creationId xmlns:a16="http://schemas.microsoft.com/office/drawing/2014/main" id="{FFFAF007-4999-4305-9868-9F17F59E09F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866" r="2" b="2"/>
          <a:stretch/>
        </p:blipFill>
        <p:spPr>
          <a:xfrm>
            <a:off x="554416" y="2731167"/>
            <a:ext cx="11167447" cy="3484983"/>
          </a:xfrm>
          <a:prstGeom prst="rect">
            <a:avLst/>
          </a:prstGeom>
        </p:spPr>
      </p:pic>
      <p:sp>
        <p:nvSpPr>
          <p:cNvPr id="5" name="Footer Placeholder 4"/>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defRPr/>
            </a:pPr>
            <a:r>
              <a:rPr lang="en-US" kern="1200">
                <a:solidFill>
                  <a:schemeClr val="tx1">
                    <a:lumMod val="50000"/>
                    <a:lumOff val="50000"/>
                  </a:schemeClr>
                </a:solidFill>
                <a:latin typeface="Calibri" panose="020F0502020204030204"/>
                <a:ea typeface="+mn-ea"/>
                <a:cs typeface="+mn-cs"/>
              </a:rPr>
              <a:t>rshp.scot</a:t>
            </a:r>
          </a:p>
        </p:txBody>
      </p:sp>
    </p:spTree>
    <p:extLst>
      <p:ext uri="{BB962C8B-B14F-4D97-AF65-F5344CB8AC3E}">
        <p14:creationId xmlns:p14="http://schemas.microsoft.com/office/powerpoint/2010/main" val="41226574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E2F58BF-12E5-4B5A-AD25-4DAAA274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8153C2B5-8127-48BE-9715-8A6707896F52}"/>
              </a:ext>
            </a:extLst>
          </p:cNvPr>
          <p:cNvSpPr txBox="1">
            <a:spLocks/>
          </p:cNvSpPr>
          <p:nvPr/>
        </p:nvSpPr>
        <p:spPr>
          <a:xfrm>
            <a:off x="477981" y="1122363"/>
            <a:ext cx="4023360" cy="320413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3600" b="1" dirty="0">
                <a:latin typeface="+mn-lt"/>
              </a:rPr>
              <a:t>What happens to breasts?</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Footer Placeholder 4"/>
          <p:cNvSpPr>
            <a:spLocks noGrp="1"/>
          </p:cNvSpPr>
          <p:nvPr>
            <p:ph type="ftr" sz="quarter" idx="11"/>
          </p:nvPr>
        </p:nvSpPr>
        <p:spPr>
          <a:xfrm>
            <a:off x="1906385" y="6356350"/>
            <a:ext cx="2594954" cy="365125"/>
          </a:xfrm>
        </p:spPr>
        <p:txBody>
          <a:bodyPr vert="horz" lIns="91440" tIns="45720" rIns="91440" bIns="45720" rtlCol="0" anchor="ctr">
            <a:normAutofit/>
          </a:bodyPr>
          <a:lstStyle/>
          <a:p>
            <a:pPr algn="r">
              <a:spcAft>
                <a:spcPts val="600"/>
              </a:spcAft>
              <a:defRPr/>
            </a:pPr>
            <a:r>
              <a:rPr lang="en-US" kern="1200">
                <a:solidFill>
                  <a:schemeClr val="tx1">
                    <a:lumMod val="50000"/>
                    <a:lumOff val="50000"/>
                  </a:schemeClr>
                </a:solidFill>
                <a:latin typeface="Calibri" panose="020F0502020204030204"/>
                <a:ea typeface="+mn-ea"/>
                <a:cs typeface="+mn-cs"/>
              </a:rPr>
              <a:t>rshp.scot</a:t>
            </a:r>
          </a:p>
        </p:txBody>
      </p:sp>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l="1523" r="1301" b="2"/>
          <a:stretch/>
        </p:blipFill>
        <p:spPr>
          <a:xfrm>
            <a:off x="4868487" y="10"/>
            <a:ext cx="7323513" cy="6857990"/>
          </a:xfrm>
          <a:prstGeom prst="rect">
            <a:avLst/>
          </a:prstGeom>
        </p:spPr>
      </p:pic>
    </p:spTree>
    <p:extLst>
      <p:ext uri="{BB962C8B-B14F-4D97-AF65-F5344CB8AC3E}">
        <p14:creationId xmlns:p14="http://schemas.microsoft.com/office/powerpoint/2010/main" val="10909159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E2F58BF-12E5-4B5A-AD25-4DAAA274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D3B6C26A-7A64-4797-84C9-82E000BF3016}"/>
              </a:ext>
            </a:extLst>
          </p:cNvPr>
          <p:cNvSpPr>
            <a:spLocks noGrp="1"/>
          </p:cNvSpPr>
          <p:nvPr>
            <p:ph type="title"/>
          </p:nvPr>
        </p:nvSpPr>
        <p:spPr>
          <a:xfrm>
            <a:off x="443343" y="956751"/>
            <a:ext cx="4057998" cy="595323"/>
          </a:xfrm>
        </p:spPr>
        <p:txBody>
          <a:bodyPr vert="horz" lIns="91440" tIns="45720" rIns="91440" bIns="45720" rtlCol="0" anchor="b">
            <a:normAutofit/>
          </a:bodyPr>
          <a:lstStyle/>
          <a:p>
            <a:r>
              <a:rPr lang="en-US" sz="2800" b="1" dirty="0">
                <a:latin typeface="+mn-lt"/>
              </a:rPr>
              <a:t>Breasts</a:t>
            </a:r>
          </a:p>
        </p:txBody>
      </p:sp>
      <p:sp>
        <p:nvSpPr>
          <p:cNvPr id="6" name="Title 1">
            <a:extLst>
              <a:ext uri="{FF2B5EF4-FFF2-40B4-BE49-F238E27FC236}">
                <a16:creationId xmlns:a16="http://schemas.microsoft.com/office/drawing/2014/main" id="{F48EEA19-3F00-4F76-900D-AB2590CD8DB9}"/>
              </a:ext>
            </a:extLst>
          </p:cNvPr>
          <p:cNvSpPr txBox="1">
            <a:spLocks/>
          </p:cNvSpPr>
          <p:nvPr/>
        </p:nvSpPr>
        <p:spPr>
          <a:xfrm>
            <a:off x="443343" y="1753852"/>
            <a:ext cx="4023359" cy="2656543"/>
          </a:xfrm>
          <a:prstGeom prst="rect">
            <a:avLst/>
          </a:prstGeom>
        </p:spPr>
        <p:txBody>
          <a:bodyPr vert="horz" lIns="91440" tIns="45720" rIns="91440" bIns="45720" rtlCol="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1000"/>
              </a:spcBef>
              <a:spcAft>
                <a:spcPts val="600"/>
              </a:spcAft>
            </a:pPr>
            <a:r>
              <a:rPr lang="en-US" sz="2800" dirty="0">
                <a:latin typeface="+mn-lt"/>
                <a:ea typeface="+mn-ea"/>
                <a:cs typeface="+mn-cs"/>
              </a:rPr>
              <a:t>Breasts get bigger and rounder as they grow. </a:t>
            </a:r>
          </a:p>
          <a:p>
            <a:pPr>
              <a:spcBef>
                <a:spcPts val="1000"/>
              </a:spcBef>
              <a:spcAft>
                <a:spcPts val="600"/>
              </a:spcAft>
            </a:pPr>
            <a:r>
              <a:rPr lang="en-US" sz="2800" dirty="0">
                <a:latin typeface="+mn-lt"/>
                <a:ea typeface="+mn-ea"/>
                <a:cs typeface="+mn-cs"/>
              </a:rPr>
              <a:t>Every girls' breasts are different. Boys can sometimes have growth in their breast area too. </a:t>
            </a:r>
          </a:p>
        </p:txBody>
      </p:sp>
      <p:sp>
        <p:nvSpPr>
          <p:cNvPr id="20" name="Rectangle 19">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2" name="Rectangle 21">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Footer Placeholder 4"/>
          <p:cNvSpPr>
            <a:spLocks noGrp="1"/>
          </p:cNvSpPr>
          <p:nvPr>
            <p:ph type="ftr" sz="quarter" idx="11"/>
          </p:nvPr>
        </p:nvSpPr>
        <p:spPr>
          <a:xfrm>
            <a:off x="1906385" y="6356350"/>
            <a:ext cx="2594954" cy="365125"/>
          </a:xfrm>
        </p:spPr>
        <p:txBody>
          <a:bodyPr vert="horz" lIns="91440" tIns="45720" rIns="91440" bIns="45720" rtlCol="0" anchor="ctr">
            <a:normAutofit/>
          </a:bodyPr>
          <a:lstStyle/>
          <a:p>
            <a:pPr algn="r">
              <a:spcAft>
                <a:spcPts val="600"/>
              </a:spcAft>
              <a:defRPr/>
            </a:pPr>
            <a:r>
              <a:rPr lang="en-US" kern="1200">
                <a:solidFill>
                  <a:schemeClr val="tx1">
                    <a:lumMod val="50000"/>
                    <a:lumOff val="50000"/>
                  </a:schemeClr>
                </a:solidFill>
                <a:latin typeface="Calibri" panose="020F0502020204030204"/>
                <a:ea typeface="+mn-ea"/>
                <a:cs typeface="+mn-cs"/>
              </a:rPr>
              <a:t>rshp.scot</a:t>
            </a:r>
          </a:p>
        </p:txBody>
      </p:sp>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l="34077" r="25076" b="-1"/>
          <a:stretch/>
        </p:blipFill>
        <p:spPr>
          <a:xfrm>
            <a:off x="4868487" y="10"/>
            <a:ext cx="7323513" cy="6857990"/>
          </a:xfrm>
          <a:prstGeom prst="rect">
            <a:avLst/>
          </a:prstGeom>
        </p:spPr>
      </p:pic>
    </p:spTree>
    <p:extLst>
      <p:ext uri="{BB962C8B-B14F-4D97-AF65-F5344CB8AC3E}">
        <p14:creationId xmlns:p14="http://schemas.microsoft.com/office/powerpoint/2010/main" val="40181760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D50F262-343C-4101-AB3C-9DA1072F73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person, wall, indoor, holding&#10;&#10;Description automatically generated">
            <a:extLst>
              <a:ext uri="{FF2B5EF4-FFF2-40B4-BE49-F238E27FC236}">
                <a16:creationId xmlns:a16="http://schemas.microsoft.com/office/drawing/2014/main" id="{7C4C6999-90A9-41F6-85DC-3BE0C8597DE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3011" r="13010"/>
          <a:stretch/>
        </p:blipFill>
        <p:spPr>
          <a:xfrm>
            <a:off x="7816130" y="-2"/>
            <a:ext cx="4375870" cy="6858000"/>
          </a:xfrm>
          <a:custGeom>
            <a:avLst/>
            <a:gdLst/>
            <a:ahLst/>
            <a:cxnLst/>
            <a:rect l="l" t="t" r="r" b="b"/>
            <a:pathLst>
              <a:path w="4375870" h="6858000">
                <a:moveTo>
                  <a:pt x="4441" y="0"/>
                </a:moveTo>
                <a:lnTo>
                  <a:pt x="4375870" y="0"/>
                </a:lnTo>
                <a:lnTo>
                  <a:pt x="4375870" y="23"/>
                </a:lnTo>
                <a:lnTo>
                  <a:pt x="4375870" y="6858000"/>
                </a:lnTo>
                <a:lnTo>
                  <a:pt x="0" y="6858000"/>
                </a:lnTo>
                <a:lnTo>
                  <a:pt x="106674" y="6638378"/>
                </a:lnTo>
                <a:cubicBezTo>
                  <a:pt x="530028" y="5720938"/>
                  <a:pt x="777229" y="4614948"/>
                  <a:pt x="777229" y="3424428"/>
                </a:cubicBezTo>
                <a:cubicBezTo>
                  <a:pt x="777229" y="2233909"/>
                  <a:pt x="530028" y="1127919"/>
                  <a:pt x="106674" y="210478"/>
                </a:cubicBezTo>
                <a:close/>
              </a:path>
            </a:pathLst>
          </a:custGeom>
        </p:spPr>
      </p:pic>
      <p:pic>
        <p:nvPicPr>
          <p:cNvPr id="4" name="Picture 3" descr="A girl looking at the camera&#10;&#10;Description automatically generated">
            <a:extLst>
              <a:ext uri="{FF2B5EF4-FFF2-40B4-BE49-F238E27FC236}">
                <a16:creationId xmlns:a16="http://schemas.microsoft.com/office/drawing/2014/main" id="{6899B224-3FAA-43F0-A7C3-2DB5D4E2AB0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8021" r="30270" b="-2"/>
          <a:stretch/>
        </p:blipFill>
        <p:spPr>
          <a:xfrm>
            <a:off x="3595404" y="33"/>
            <a:ext cx="4942298" cy="6857999"/>
          </a:xfrm>
          <a:custGeom>
            <a:avLst/>
            <a:gdLst/>
            <a:ahLst/>
            <a:cxnLst/>
            <a:rect l="l" t="t" r="r" b="b"/>
            <a:pathLst>
              <a:path w="4942298" h="6857999">
                <a:moveTo>
                  <a:pt x="0" y="0"/>
                </a:moveTo>
                <a:lnTo>
                  <a:pt x="4164238" y="0"/>
                </a:lnTo>
                <a:lnTo>
                  <a:pt x="4271743" y="210478"/>
                </a:lnTo>
                <a:cubicBezTo>
                  <a:pt x="4695097" y="1127919"/>
                  <a:pt x="4942298" y="2233909"/>
                  <a:pt x="4942298" y="3424428"/>
                </a:cubicBezTo>
                <a:cubicBezTo>
                  <a:pt x="4942298" y="4614948"/>
                  <a:pt x="4695097" y="5720938"/>
                  <a:pt x="4271743" y="6638378"/>
                </a:cubicBezTo>
                <a:lnTo>
                  <a:pt x="4159568" y="6857999"/>
                </a:lnTo>
                <a:lnTo>
                  <a:pt x="49488" y="6857999"/>
                </a:lnTo>
                <a:lnTo>
                  <a:pt x="119616" y="6721637"/>
                </a:lnTo>
                <a:cubicBezTo>
                  <a:pt x="540124" y="5863919"/>
                  <a:pt x="796416" y="4724528"/>
                  <a:pt x="796416" y="3474162"/>
                </a:cubicBezTo>
                <a:cubicBezTo>
                  <a:pt x="796416" y="2140439"/>
                  <a:pt x="504812" y="932979"/>
                  <a:pt x="33352" y="58950"/>
                </a:cubicBezTo>
                <a:close/>
              </a:path>
            </a:pathLst>
          </a:custGeom>
        </p:spPr>
      </p:pic>
      <p:sp useBgFill="1">
        <p:nvSpPr>
          <p:cNvPr id="18" name="Freeform: Shape 17">
            <a:extLst>
              <a:ext uri="{FF2B5EF4-FFF2-40B4-BE49-F238E27FC236}">
                <a16:creationId xmlns:a16="http://schemas.microsoft.com/office/drawing/2014/main" id="{6A0924B3-0260-445E-AFD7-9533C0D1B3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97136" cy="6858000"/>
          </a:xfrm>
          <a:custGeom>
            <a:avLst/>
            <a:gdLst>
              <a:gd name="connsiteX0" fmla="*/ 0 w 4397136"/>
              <a:gd name="connsiteY0" fmla="*/ 0 h 6858000"/>
              <a:gd name="connsiteX1" fmla="*/ 3599069 w 4397136"/>
              <a:gd name="connsiteY1" fmla="*/ 0 h 6858000"/>
              <a:gd name="connsiteX2" fmla="*/ 3634072 w 4397136"/>
              <a:gd name="connsiteY2" fmla="*/ 58977 h 6858000"/>
              <a:gd name="connsiteX3" fmla="*/ 4397136 w 4397136"/>
              <a:gd name="connsiteY3" fmla="*/ 3474189 h 6858000"/>
              <a:gd name="connsiteX4" fmla="*/ 3802221 w 4397136"/>
              <a:gd name="connsiteY4" fmla="*/ 6546415 h 6858000"/>
              <a:gd name="connsiteX5" fmla="*/ 3649466 w 4397136"/>
              <a:gd name="connsiteY5" fmla="*/ 6858000 h 6858000"/>
              <a:gd name="connsiteX6" fmla="*/ 0 w 439713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7136" h="6858000">
                <a:moveTo>
                  <a:pt x="0" y="0"/>
                </a:moveTo>
                <a:lnTo>
                  <a:pt x="3599069" y="0"/>
                </a:lnTo>
                <a:lnTo>
                  <a:pt x="3634072" y="58977"/>
                </a:lnTo>
                <a:cubicBezTo>
                  <a:pt x="4105532" y="933006"/>
                  <a:pt x="4397136" y="2140466"/>
                  <a:pt x="4397136" y="3474189"/>
                </a:cubicBezTo>
                <a:cubicBezTo>
                  <a:pt x="4397136" y="4641197"/>
                  <a:pt x="4173877" y="5711534"/>
                  <a:pt x="3802221" y="6546415"/>
                </a:cubicBezTo>
                <a:lnTo>
                  <a:pt x="3649466"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0" name="Freeform: Shape 19">
            <a:extLst>
              <a:ext uri="{FF2B5EF4-FFF2-40B4-BE49-F238E27FC236}">
                <a16:creationId xmlns:a16="http://schemas.microsoft.com/office/drawing/2014/main" id="{7C34E8CB-B972-4A94-8469-315C10C2AA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86504" cy="6858000"/>
          </a:xfrm>
          <a:custGeom>
            <a:avLst/>
            <a:gdLst>
              <a:gd name="connsiteX0" fmla="*/ 0 w 4386504"/>
              <a:gd name="connsiteY0" fmla="*/ 0 h 6858000"/>
              <a:gd name="connsiteX1" fmla="*/ 3588437 w 4386504"/>
              <a:gd name="connsiteY1" fmla="*/ 0 h 6858000"/>
              <a:gd name="connsiteX2" fmla="*/ 3623440 w 4386504"/>
              <a:gd name="connsiteY2" fmla="*/ 58977 h 6858000"/>
              <a:gd name="connsiteX3" fmla="*/ 4386504 w 4386504"/>
              <a:gd name="connsiteY3" fmla="*/ 3474189 h 6858000"/>
              <a:gd name="connsiteX4" fmla="*/ 3791589 w 4386504"/>
              <a:gd name="connsiteY4" fmla="*/ 6546415 h 6858000"/>
              <a:gd name="connsiteX5" fmla="*/ 3638834 w 4386504"/>
              <a:gd name="connsiteY5" fmla="*/ 6858000 h 6858000"/>
              <a:gd name="connsiteX6" fmla="*/ 0 w 438650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6504" h="6858000">
                <a:moveTo>
                  <a:pt x="0" y="0"/>
                </a:moveTo>
                <a:lnTo>
                  <a:pt x="3588437" y="0"/>
                </a:lnTo>
                <a:lnTo>
                  <a:pt x="3623440" y="58977"/>
                </a:lnTo>
                <a:cubicBezTo>
                  <a:pt x="4094900" y="933006"/>
                  <a:pt x="4386504" y="2140466"/>
                  <a:pt x="4386504" y="3474189"/>
                </a:cubicBezTo>
                <a:cubicBezTo>
                  <a:pt x="4386504" y="4641197"/>
                  <a:pt x="4163245" y="5711534"/>
                  <a:pt x="3791589" y="6546415"/>
                </a:cubicBezTo>
                <a:lnTo>
                  <a:pt x="363883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38913" y="1511589"/>
            <a:ext cx="3430958" cy="2896432"/>
          </a:xfrm>
        </p:spPr>
        <p:txBody>
          <a:bodyPr vert="horz" lIns="91440" tIns="45720" rIns="91440" bIns="45720" rtlCol="0" anchor="b">
            <a:normAutofit/>
          </a:bodyPr>
          <a:lstStyle/>
          <a:p>
            <a:r>
              <a:rPr lang="en-US" sz="3200" b="1" kern="1200" dirty="0">
                <a:solidFill>
                  <a:schemeClr val="tx1"/>
                </a:solidFill>
                <a:latin typeface="+mn-lt"/>
                <a:ea typeface="+mj-ea"/>
                <a:cs typeface="+mj-cs"/>
              </a:rPr>
              <a:t>What happens to voices?</a:t>
            </a:r>
          </a:p>
        </p:txBody>
      </p:sp>
      <p:sp>
        <p:nvSpPr>
          <p:cNvPr id="22" name="Rectangle 21">
            <a:extLst>
              <a:ext uri="{FF2B5EF4-FFF2-40B4-BE49-F238E27FC236}">
                <a16:creationId xmlns:a16="http://schemas.microsoft.com/office/drawing/2014/main" id="{114A821F-8663-46BA-8CC0-D4C44F639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a:endParaRPr>
          </a:p>
        </p:txBody>
      </p:sp>
      <p:sp>
        <p:nvSpPr>
          <p:cNvPr id="24" name="Rectangle 23">
            <a:extLst>
              <a:ext uri="{FF2B5EF4-FFF2-40B4-BE49-F238E27FC236}">
                <a16:creationId xmlns:a16="http://schemas.microsoft.com/office/drawing/2014/main" id="{67EF550F-47CE-4FB2-9DAC-12AD835C8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4544568"/>
            <a:ext cx="341496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a:xfrm>
            <a:off x="3999924" y="6356350"/>
            <a:ext cx="3675888" cy="365125"/>
          </a:xfrm>
        </p:spPr>
        <p:txBody>
          <a:bodyPr vert="horz" lIns="91440" tIns="45720" rIns="91440" bIns="45720" rtlCol="0" anchor="ctr">
            <a:normAutofit/>
          </a:bodyPr>
          <a:lstStyle/>
          <a:p>
            <a:pPr>
              <a:spcAft>
                <a:spcPts val="600"/>
              </a:spcAft>
            </a:pPr>
            <a:r>
              <a:rPr lang="en-US" kern="1200">
                <a:solidFill>
                  <a:schemeClr val="bg1"/>
                </a:solidFill>
                <a:latin typeface="+mn-lt"/>
                <a:ea typeface="+mn-ea"/>
                <a:cs typeface="+mn-cs"/>
              </a:rPr>
              <a:t>rshp.scot</a:t>
            </a:r>
          </a:p>
        </p:txBody>
      </p:sp>
    </p:spTree>
    <p:extLst>
      <p:ext uri="{BB962C8B-B14F-4D97-AF65-F5344CB8AC3E}">
        <p14:creationId xmlns:p14="http://schemas.microsoft.com/office/powerpoint/2010/main" val="20328192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94AA2BD-2E3F-4B1D-8127-5744B811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11480" y="987552"/>
            <a:ext cx="4485861" cy="1088136"/>
          </a:xfrm>
        </p:spPr>
        <p:txBody>
          <a:bodyPr vert="horz" lIns="91440" tIns="45720" rIns="91440" bIns="45720" rtlCol="0" anchor="b">
            <a:normAutofit/>
          </a:bodyPr>
          <a:lstStyle/>
          <a:p>
            <a:r>
              <a:rPr lang="en-US" sz="2800" b="1" dirty="0">
                <a:latin typeface="+mn-lt"/>
              </a:rPr>
              <a:t>Voices</a:t>
            </a:r>
          </a:p>
        </p:txBody>
      </p:sp>
      <p:sp>
        <p:nvSpPr>
          <p:cNvPr id="17" name="Rectangle 16">
            <a:extLst>
              <a:ext uri="{FF2B5EF4-FFF2-40B4-BE49-F238E27FC236}">
                <a16:creationId xmlns:a16="http://schemas.microsoft.com/office/drawing/2014/main" id="{4BD02261-2DC8-4AA8-9E16-7751AE8924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 name="Rectangle 18">
            <a:extLst>
              <a:ext uri="{FF2B5EF4-FFF2-40B4-BE49-F238E27FC236}">
                <a16:creationId xmlns:a16="http://schemas.microsoft.com/office/drawing/2014/main" id="{3D752CF2-2291-40B5-B462-C17B174C1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600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 name="Rectangle 9">
            <a:extLst>
              <a:ext uri="{FF2B5EF4-FFF2-40B4-BE49-F238E27FC236}">
                <a16:creationId xmlns:a16="http://schemas.microsoft.com/office/drawing/2014/main" id="{AE2A9159-948E-A848-A0A6-E0E5AAD98611}"/>
              </a:ext>
            </a:extLst>
          </p:cNvPr>
          <p:cNvSpPr/>
          <p:nvPr/>
        </p:nvSpPr>
        <p:spPr>
          <a:xfrm>
            <a:off x="411479" y="2688336"/>
            <a:ext cx="4498848" cy="3584448"/>
          </a:xfrm>
          <a:prstGeom prst="rect">
            <a:avLst/>
          </a:prstGeom>
        </p:spPr>
        <p:txBody>
          <a:bodyPr vert="horz" lIns="91440" tIns="45720" rIns="91440" bIns="45720" rtlCol="0" anchor="t">
            <a:normAutofit/>
          </a:bodyPr>
          <a:lstStyle/>
          <a:p>
            <a:pPr>
              <a:lnSpc>
                <a:spcPct val="90000"/>
              </a:lnSpc>
              <a:spcAft>
                <a:spcPts val="600"/>
              </a:spcAft>
            </a:pPr>
            <a:r>
              <a:rPr lang="en-US" sz="2800" dirty="0"/>
              <a:t>Boy’s voices can get deeper. </a:t>
            </a:r>
          </a:p>
          <a:p>
            <a:pPr>
              <a:lnSpc>
                <a:spcPct val="90000"/>
              </a:lnSpc>
              <a:spcAft>
                <a:spcPts val="600"/>
              </a:spcAft>
            </a:pPr>
            <a:r>
              <a:rPr lang="en-US" sz="2800" dirty="0"/>
              <a:t>Girls voices might become deeper too. This happens over time.</a:t>
            </a:r>
          </a:p>
        </p:txBody>
      </p:sp>
      <p:sp>
        <p:nvSpPr>
          <p:cNvPr id="5" name="Footer Placeholder 4"/>
          <p:cNvSpPr>
            <a:spLocks noGrp="1"/>
          </p:cNvSpPr>
          <p:nvPr>
            <p:ph type="ftr" sz="quarter" idx="11"/>
          </p:nvPr>
        </p:nvSpPr>
        <p:spPr>
          <a:xfrm>
            <a:off x="1901952" y="6356350"/>
            <a:ext cx="3017520" cy="365125"/>
          </a:xfrm>
        </p:spPr>
        <p:txBody>
          <a:bodyPr vert="horz" lIns="91440" tIns="45720" rIns="91440" bIns="45720" rtlCol="0" anchor="ctr">
            <a:normAutofit/>
          </a:bodyPr>
          <a:lstStyle/>
          <a:p>
            <a:pPr algn="r">
              <a:spcAft>
                <a:spcPts val="600"/>
              </a:spcAft>
              <a:defRPr/>
            </a:pPr>
            <a:r>
              <a:rPr lang="en-US" kern="1200">
                <a:solidFill>
                  <a:schemeClr val="tx1">
                    <a:lumMod val="50000"/>
                    <a:lumOff val="50000"/>
                  </a:schemeClr>
                </a:solidFill>
                <a:latin typeface="Calibri" panose="020F0502020204030204"/>
                <a:ea typeface="+mn-ea"/>
                <a:cs typeface="+mn-cs"/>
              </a:rPr>
              <a:t>rshp.scot</a:t>
            </a:r>
          </a:p>
        </p:txBody>
      </p:sp>
      <p:pic>
        <p:nvPicPr>
          <p:cNvPr id="6" name="Picture 5" descr="A picture containing person, yellow, holding&#10;&#10;Description automatically generated">
            <a:extLst>
              <a:ext uri="{FF2B5EF4-FFF2-40B4-BE49-F238E27FC236}">
                <a16:creationId xmlns:a16="http://schemas.microsoft.com/office/drawing/2014/main" id="{208305E6-8F03-431A-89D7-E0350FF620AD}"/>
              </a:ext>
            </a:extLst>
          </p:cNvPr>
          <p:cNvPicPr>
            <a:picLocks noChangeAspect="1"/>
          </p:cNvPicPr>
          <p:nvPr/>
        </p:nvPicPr>
        <p:blipFill rotWithShape="1">
          <a:blip r:embed="rId2"/>
          <a:srcRect l="32998" r="-1" b="-1"/>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spTree>
    <p:extLst>
      <p:ext uri="{BB962C8B-B14F-4D97-AF65-F5344CB8AC3E}">
        <p14:creationId xmlns:p14="http://schemas.microsoft.com/office/powerpoint/2010/main" val="8021413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E2F58BF-12E5-4B5A-AD25-4DAAA274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7981" y="1122363"/>
            <a:ext cx="4023360" cy="3204134"/>
          </a:xfrm>
        </p:spPr>
        <p:txBody>
          <a:bodyPr vert="horz" lIns="91440" tIns="45720" rIns="91440" bIns="45720" rtlCol="0" anchor="b">
            <a:normAutofit/>
          </a:bodyPr>
          <a:lstStyle/>
          <a:p>
            <a:r>
              <a:rPr lang="en-US" sz="3200" b="1" dirty="0">
                <a:latin typeface="+mn-lt"/>
              </a:rPr>
              <a:t>What happens to body smells?</a:t>
            </a:r>
          </a:p>
        </p:txBody>
      </p:sp>
      <p:sp>
        <p:nvSpPr>
          <p:cNvPr id="15" name="Rectangle 1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Footer Placeholder 4"/>
          <p:cNvSpPr>
            <a:spLocks noGrp="1"/>
          </p:cNvSpPr>
          <p:nvPr>
            <p:ph type="ftr" sz="quarter" idx="11"/>
          </p:nvPr>
        </p:nvSpPr>
        <p:spPr>
          <a:xfrm>
            <a:off x="1906385" y="6356350"/>
            <a:ext cx="2594954" cy="365125"/>
          </a:xfrm>
        </p:spPr>
        <p:txBody>
          <a:bodyPr vert="horz" lIns="91440" tIns="45720" rIns="91440" bIns="45720" rtlCol="0" anchor="ctr">
            <a:normAutofit/>
          </a:bodyPr>
          <a:lstStyle/>
          <a:p>
            <a:pPr algn="r">
              <a:spcAft>
                <a:spcPts val="600"/>
              </a:spcAft>
              <a:defRPr/>
            </a:pPr>
            <a:r>
              <a:rPr lang="en-US" kern="1200">
                <a:solidFill>
                  <a:schemeClr val="tx1">
                    <a:lumMod val="50000"/>
                    <a:lumOff val="50000"/>
                  </a:schemeClr>
                </a:solidFill>
                <a:latin typeface="Calibri" panose="020F0502020204030204"/>
                <a:ea typeface="+mn-ea"/>
                <a:cs typeface="+mn-cs"/>
              </a:rPr>
              <a:t>rshp.scot</a:t>
            </a:r>
          </a:p>
        </p:txBody>
      </p:sp>
      <p:pic>
        <p:nvPicPr>
          <p:cNvPr id="8" name="Picture 7" descr="A person standing in a room&#10;&#10;Description automatically generated">
            <a:extLst>
              <a:ext uri="{FF2B5EF4-FFF2-40B4-BE49-F238E27FC236}">
                <a16:creationId xmlns:a16="http://schemas.microsoft.com/office/drawing/2014/main" id="{7FE56D89-E64E-4208-AAB3-B84DE081A14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2825" b="2"/>
          <a:stretch/>
        </p:blipFill>
        <p:spPr>
          <a:xfrm>
            <a:off x="4868487" y="10"/>
            <a:ext cx="7323513" cy="6857990"/>
          </a:xfrm>
          <a:prstGeom prst="rect">
            <a:avLst/>
          </a:prstGeom>
        </p:spPr>
      </p:pic>
    </p:spTree>
    <p:extLst>
      <p:ext uri="{BB962C8B-B14F-4D97-AF65-F5344CB8AC3E}">
        <p14:creationId xmlns:p14="http://schemas.microsoft.com/office/powerpoint/2010/main" val="41323911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6B5E2835-4E47-45B3-9CFE-732FF7B05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person, wall, indoor, boy&#10;&#10;Description automatically generated">
            <a:extLst>
              <a:ext uri="{FF2B5EF4-FFF2-40B4-BE49-F238E27FC236}">
                <a16:creationId xmlns:a16="http://schemas.microsoft.com/office/drawing/2014/main" id="{80A76EF0-3FD1-464C-9B9E-1DA85F7DEED2}"/>
              </a:ext>
            </a:extLst>
          </p:cNvPr>
          <p:cNvPicPr>
            <a:picLocks noChangeAspect="1"/>
          </p:cNvPicPr>
          <p:nvPr/>
        </p:nvPicPr>
        <p:blipFill rotWithShape="1">
          <a:blip r:embed="rId3"/>
          <a:srcRect r="12894" b="-1"/>
          <a:stretch/>
        </p:blipFill>
        <p:spPr>
          <a:xfrm>
            <a:off x="3242695" y="10"/>
            <a:ext cx="8949307" cy="6857990"/>
          </a:xfrm>
          <a:custGeom>
            <a:avLst/>
            <a:gdLst/>
            <a:ahLst/>
            <a:cxnLst/>
            <a:rect l="l" t="t" r="r" b="b"/>
            <a:pathLst>
              <a:path w="8949307" h="6858000">
                <a:moveTo>
                  <a:pt x="0" y="0"/>
                </a:moveTo>
                <a:lnTo>
                  <a:pt x="8949307" y="0"/>
                </a:lnTo>
                <a:lnTo>
                  <a:pt x="8949307" y="6858000"/>
                </a:lnTo>
                <a:lnTo>
                  <a:pt x="0" y="6858000"/>
                </a:lnTo>
                <a:lnTo>
                  <a:pt x="62983" y="6788730"/>
                </a:lnTo>
                <a:cubicBezTo>
                  <a:pt x="773509" y="5928900"/>
                  <a:pt x="1212979" y="4741056"/>
                  <a:pt x="1212979" y="3429000"/>
                </a:cubicBezTo>
                <a:cubicBezTo>
                  <a:pt x="1212979" y="2116944"/>
                  <a:pt x="773509" y="929100"/>
                  <a:pt x="62983" y="69271"/>
                </a:cubicBezTo>
                <a:close/>
              </a:path>
            </a:pathLst>
          </a:custGeom>
        </p:spPr>
      </p:pic>
      <p:sp useBgFill="1">
        <p:nvSpPr>
          <p:cNvPr id="17" name="Freeform: Shape 16">
            <a:extLst>
              <a:ext uri="{FF2B5EF4-FFF2-40B4-BE49-F238E27FC236}">
                <a16:creationId xmlns:a16="http://schemas.microsoft.com/office/drawing/2014/main" id="{5B45AD5D-AA52-4F7B-9362-576A39AD9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D5D5D5"/>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9" name="Freeform: Shape 18">
            <a:extLst>
              <a:ext uri="{FF2B5EF4-FFF2-40B4-BE49-F238E27FC236}">
                <a16:creationId xmlns:a16="http://schemas.microsoft.com/office/drawing/2014/main" id="{AEDD7960-4866-4399-BEF6-DD1431AB4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71094" y="1161288"/>
            <a:ext cx="3438144" cy="1125728"/>
          </a:xfrm>
        </p:spPr>
        <p:txBody>
          <a:bodyPr vert="horz" lIns="91440" tIns="45720" rIns="91440" bIns="45720" rtlCol="0" anchor="b">
            <a:normAutofit/>
          </a:bodyPr>
          <a:lstStyle/>
          <a:p>
            <a:r>
              <a:rPr lang="en-US" sz="2800" b="1" dirty="0">
                <a:latin typeface="+mn-lt"/>
              </a:rPr>
              <a:t>Smell</a:t>
            </a:r>
          </a:p>
        </p:txBody>
      </p:sp>
      <p:sp>
        <p:nvSpPr>
          <p:cNvPr id="21" name="Rectangle 20">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22">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 name="Rectangle 9">
            <a:extLst>
              <a:ext uri="{FF2B5EF4-FFF2-40B4-BE49-F238E27FC236}">
                <a16:creationId xmlns:a16="http://schemas.microsoft.com/office/drawing/2014/main" id="{AE2A9159-948E-A848-A0A6-E0E5AAD98611}"/>
              </a:ext>
            </a:extLst>
          </p:cNvPr>
          <p:cNvSpPr/>
          <p:nvPr/>
        </p:nvSpPr>
        <p:spPr>
          <a:xfrm>
            <a:off x="240632" y="2531617"/>
            <a:ext cx="3797968" cy="3207258"/>
          </a:xfrm>
          <a:prstGeom prst="rect">
            <a:avLst/>
          </a:prstGeom>
        </p:spPr>
        <p:txBody>
          <a:bodyPr vert="horz" lIns="91440" tIns="45720" rIns="91440" bIns="45720" rtlCol="0" anchor="t">
            <a:noAutofit/>
          </a:bodyPr>
          <a:lstStyle/>
          <a:p>
            <a:pPr>
              <a:lnSpc>
                <a:spcPct val="90000"/>
              </a:lnSpc>
              <a:spcAft>
                <a:spcPts val="600"/>
              </a:spcAft>
            </a:pPr>
            <a:r>
              <a:rPr lang="en-US" sz="2800" dirty="0"/>
              <a:t>Boys and girls sweat more when they go through puberty. </a:t>
            </a:r>
          </a:p>
          <a:p>
            <a:pPr>
              <a:lnSpc>
                <a:spcPct val="90000"/>
              </a:lnSpc>
              <a:spcAft>
                <a:spcPts val="600"/>
              </a:spcAft>
            </a:pPr>
            <a:r>
              <a:rPr lang="en-US" sz="2800" dirty="0"/>
              <a:t>Sweat can make your clothes or body smelly. </a:t>
            </a:r>
          </a:p>
          <a:p>
            <a:pPr>
              <a:lnSpc>
                <a:spcPct val="90000"/>
              </a:lnSpc>
              <a:spcAft>
                <a:spcPts val="600"/>
              </a:spcAft>
            </a:pPr>
            <a:r>
              <a:rPr lang="en-US" sz="2800" dirty="0"/>
              <a:t>It is important for girls and boys to wash themselves and change clothes more often. </a:t>
            </a:r>
          </a:p>
        </p:txBody>
      </p:sp>
      <p:sp>
        <p:nvSpPr>
          <p:cNvPr id="5" name="Footer Placeholder 4"/>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defRPr/>
            </a:pPr>
            <a:r>
              <a:rPr lang="en-US" kern="1200">
                <a:solidFill>
                  <a:schemeClr val="bg1"/>
                </a:solidFill>
                <a:latin typeface="Calibri" panose="020F0502020204030204"/>
                <a:ea typeface="+mn-ea"/>
                <a:cs typeface="+mn-cs"/>
              </a:rPr>
              <a:t>rshp.scot</a:t>
            </a:r>
          </a:p>
        </p:txBody>
      </p:sp>
    </p:spTree>
    <p:extLst>
      <p:ext uri="{BB962C8B-B14F-4D97-AF65-F5344CB8AC3E}">
        <p14:creationId xmlns:p14="http://schemas.microsoft.com/office/powerpoint/2010/main" val="19138206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ECAB1E8-8195-4748-BE71-FF806D8689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4279383" cy="5495925"/>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043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 name="Rectangle 18">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9" y="2121408"/>
            <a:ext cx="3328416"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Content Placeholder 4">
            <a:extLst>
              <a:ext uri="{FF2B5EF4-FFF2-40B4-BE49-F238E27FC236}">
                <a16:creationId xmlns:a16="http://schemas.microsoft.com/office/drawing/2014/main" id="{28E9BC27-77F8-4F4B-A043-CAAEDEB8600E}"/>
              </a:ext>
            </a:extLst>
          </p:cNvPr>
          <p:cNvSpPr>
            <a:spLocks noGrp="1"/>
          </p:cNvSpPr>
          <p:nvPr>
            <p:ph idx="1"/>
          </p:nvPr>
        </p:nvSpPr>
        <p:spPr>
          <a:xfrm>
            <a:off x="841247" y="2359152"/>
            <a:ext cx="3410712" cy="3425043"/>
          </a:xfrm>
        </p:spPr>
        <p:txBody>
          <a:bodyPr>
            <a:normAutofit/>
          </a:bodyPr>
          <a:lstStyle/>
          <a:p>
            <a:pPr marL="0" indent="0">
              <a:buNone/>
            </a:pPr>
            <a:r>
              <a:rPr lang="en-GB"/>
              <a:t>Some changes that happen to boys and girls are to get your body ready to have a baby when you grow up, if you want to. </a:t>
            </a:r>
          </a:p>
        </p:txBody>
      </p:sp>
      <p:pic>
        <p:nvPicPr>
          <p:cNvPr id="4" name="Picture 3">
            <a:extLst>
              <a:ext uri="{FF2B5EF4-FFF2-40B4-BE49-F238E27FC236}">
                <a16:creationId xmlns:a16="http://schemas.microsoft.com/office/drawing/2014/main" id="{EA5290A7-C2A0-469F-AA60-71146811ACC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091" b="53"/>
          <a:stretch/>
        </p:blipFill>
        <p:spPr>
          <a:xfrm>
            <a:off x="5124450" y="634382"/>
            <a:ext cx="6657213" cy="5495162"/>
          </a:xfrm>
          <a:prstGeom prst="rect">
            <a:avLst/>
          </a:prstGeom>
        </p:spPr>
      </p:pic>
      <p:sp>
        <p:nvSpPr>
          <p:cNvPr id="2" name="Footer Placeholder 1"/>
          <p:cNvSpPr>
            <a:spLocks noGrp="1"/>
          </p:cNvSpPr>
          <p:nvPr>
            <p:ph type="ftr" sz="quarter" idx="11"/>
          </p:nvPr>
        </p:nvSpPr>
        <p:spPr>
          <a:xfrm>
            <a:off x="4038600" y="6356350"/>
            <a:ext cx="4114800" cy="365125"/>
          </a:xfrm>
        </p:spPr>
        <p:txBody>
          <a:bodyPr>
            <a:normAutofit/>
          </a:bodyPr>
          <a:lstStyle/>
          <a:p>
            <a:pPr>
              <a:spcAft>
                <a:spcPts val="600"/>
              </a:spcAft>
            </a:pPr>
            <a:r>
              <a:rPr lang="en-US">
                <a:solidFill>
                  <a:schemeClr val="tx1">
                    <a:lumMod val="50000"/>
                    <a:lumOff val="50000"/>
                  </a:schemeClr>
                </a:solidFill>
              </a:rPr>
              <a:t>rshp.scot</a:t>
            </a:r>
          </a:p>
        </p:txBody>
      </p:sp>
    </p:spTree>
    <p:extLst>
      <p:ext uri="{BB962C8B-B14F-4D97-AF65-F5344CB8AC3E}">
        <p14:creationId xmlns:p14="http://schemas.microsoft.com/office/powerpoint/2010/main" val="11402238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ECAB1E8-8195-4748-BE71-FF806D8689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4279383" cy="5495925"/>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043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 name="Rectangle 18">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9" y="2121408"/>
            <a:ext cx="3328416"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Content Placeholder 4">
            <a:extLst>
              <a:ext uri="{FF2B5EF4-FFF2-40B4-BE49-F238E27FC236}">
                <a16:creationId xmlns:a16="http://schemas.microsoft.com/office/drawing/2014/main" id="{28E9BC27-77F8-4F4B-A043-CAAEDEB8600E}"/>
              </a:ext>
            </a:extLst>
          </p:cNvPr>
          <p:cNvSpPr>
            <a:spLocks noGrp="1"/>
          </p:cNvSpPr>
          <p:nvPr>
            <p:ph idx="1"/>
          </p:nvPr>
        </p:nvSpPr>
        <p:spPr>
          <a:xfrm>
            <a:off x="608817" y="2429013"/>
            <a:ext cx="4144149" cy="3425043"/>
          </a:xfrm>
        </p:spPr>
        <p:txBody>
          <a:bodyPr>
            <a:noAutofit/>
          </a:bodyPr>
          <a:lstStyle/>
          <a:p>
            <a:pPr marL="0" indent="0">
              <a:buNone/>
            </a:pPr>
            <a:r>
              <a:rPr lang="en-GB" sz="2400" dirty="0"/>
              <a:t>For a few days each month blood and other fluids pass out through the girl’s vagina. There can be some fluids called pre-period discharge before the period starts.</a:t>
            </a:r>
          </a:p>
          <a:p>
            <a:pPr marL="0" indent="0">
              <a:buNone/>
            </a:pPr>
            <a:r>
              <a:rPr lang="en-GB" sz="2400" dirty="0"/>
              <a:t>Periods are also called menstruation.  </a:t>
            </a:r>
          </a:p>
        </p:txBody>
      </p:sp>
      <p:pic>
        <p:nvPicPr>
          <p:cNvPr id="4" name="Picture 3" descr="A picture containing person, table, sitting, indoor&#10;&#10;Description automatically generated">
            <a:extLst>
              <a:ext uri="{FF2B5EF4-FFF2-40B4-BE49-F238E27FC236}">
                <a16:creationId xmlns:a16="http://schemas.microsoft.com/office/drawing/2014/main" id="{71B68F09-0AC1-482E-9D4B-00C30A3B1C2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19038" r="-1" b="25037"/>
          <a:stretch/>
        </p:blipFill>
        <p:spPr>
          <a:xfrm>
            <a:off x="5124450" y="634382"/>
            <a:ext cx="6657213" cy="5495162"/>
          </a:xfrm>
          <a:prstGeom prst="rect">
            <a:avLst/>
          </a:prstGeom>
        </p:spPr>
      </p:pic>
      <p:sp>
        <p:nvSpPr>
          <p:cNvPr id="2" name="Rectangle 1">
            <a:extLst>
              <a:ext uri="{FF2B5EF4-FFF2-40B4-BE49-F238E27FC236}">
                <a16:creationId xmlns:a16="http://schemas.microsoft.com/office/drawing/2014/main" id="{AFD2F350-544B-4057-B9B9-ADD0241D8AF0}"/>
              </a:ext>
            </a:extLst>
          </p:cNvPr>
          <p:cNvSpPr/>
          <p:nvPr/>
        </p:nvSpPr>
        <p:spPr>
          <a:xfrm>
            <a:off x="631903" y="583866"/>
            <a:ext cx="3928945" cy="1569660"/>
          </a:xfrm>
          <a:prstGeom prst="rect">
            <a:avLst/>
          </a:prstGeom>
        </p:spPr>
        <p:txBody>
          <a:bodyPr wrap="square">
            <a:spAutoFit/>
          </a:bodyPr>
          <a:lstStyle/>
          <a:p>
            <a:r>
              <a:rPr lang="en-GB" sz="2400" b="1" dirty="0"/>
              <a:t>Periods</a:t>
            </a:r>
          </a:p>
          <a:p>
            <a:r>
              <a:rPr lang="en-GB" sz="2400" dirty="0"/>
              <a:t>When a girl goes through puberty her ovaries release an egg every month.</a:t>
            </a:r>
          </a:p>
        </p:txBody>
      </p:sp>
    </p:spTree>
    <p:extLst>
      <p:ext uri="{BB962C8B-B14F-4D97-AF65-F5344CB8AC3E}">
        <p14:creationId xmlns:p14="http://schemas.microsoft.com/office/powerpoint/2010/main" val="40008818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4">
            <a:extLst>
              <a:ext uri="{FF2B5EF4-FFF2-40B4-BE49-F238E27FC236}">
                <a16:creationId xmlns:a16="http://schemas.microsoft.com/office/drawing/2014/main" id="{28E9BC27-77F8-4F4B-A043-CAAEDEB8600E}"/>
              </a:ext>
            </a:extLst>
          </p:cNvPr>
          <p:cNvSpPr>
            <a:spLocks noGrp="1"/>
          </p:cNvSpPr>
          <p:nvPr>
            <p:ph idx="1"/>
          </p:nvPr>
        </p:nvSpPr>
        <p:spPr>
          <a:xfrm>
            <a:off x="762001" y="1253331"/>
            <a:ext cx="3412958" cy="4351338"/>
          </a:xfrm>
        </p:spPr>
        <p:txBody>
          <a:bodyPr>
            <a:normAutofit/>
          </a:bodyPr>
          <a:lstStyle/>
          <a:p>
            <a:pPr marL="0" indent="0">
              <a:buNone/>
            </a:pPr>
            <a:endParaRPr lang="en-GB"/>
          </a:p>
          <a:p>
            <a:pPr marL="0" indent="0">
              <a:buNone/>
            </a:pPr>
            <a:r>
              <a:rPr lang="en-GB"/>
              <a:t>When a girl has her period she wears a sanitary towel or tampon or menstrual cup to absorb the fluid.</a:t>
            </a:r>
            <a:endParaRPr lang="en-GB" dirty="0"/>
          </a:p>
        </p:txBody>
      </p:sp>
      <p:pic>
        <p:nvPicPr>
          <p:cNvPr id="6" name="Picture 5" descr="A close up of a piece of paper&#10;&#10;Description automatically generated">
            <a:extLst>
              <a:ext uri="{FF2B5EF4-FFF2-40B4-BE49-F238E27FC236}">
                <a16:creationId xmlns:a16="http://schemas.microsoft.com/office/drawing/2014/main" id="{D4E3E7D9-0DA6-4667-BD89-6629D63535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174959" y="782053"/>
            <a:ext cx="7658272" cy="5249561"/>
          </a:xfrm>
          <a:prstGeom prst="rect">
            <a:avLst/>
          </a:prstGeom>
        </p:spPr>
      </p:pic>
    </p:spTree>
    <p:extLst>
      <p:ext uri="{BB962C8B-B14F-4D97-AF65-F5344CB8AC3E}">
        <p14:creationId xmlns:p14="http://schemas.microsoft.com/office/powerpoint/2010/main" val="34500837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ECAB1E8-8195-4748-BE71-FF806D8689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4279383" cy="5495925"/>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043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 name="Rectangle 20">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9" y="2121408"/>
            <a:ext cx="3328416"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E2A9159-948E-A848-A0A6-E0E5AAD98611}"/>
              </a:ext>
            </a:extLst>
          </p:cNvPr>
          <p:cNvSpPr/>
          <p:nvPr/>
        </p:nvSpPr>
        <p:spPr>
          <a:xfrm>
            <a:off x="672805" y="542384"/>
            <a:ext cx="3410712" cy="3425043"/>
          </a:xfrm>
          <a:prstGeom prst="rect">
            <a:avLst/>
          </a:prstGeom>
        </p:spPr>
        <p:txBody>
          <a:bodyPr vert="horz" lIns="91440" tIns="45720" rIns="91440" bIns="45720" rtlCol="0">
            <a:noAutofit/>
          </a:bodyPr>
          <a:lstStyle/>
          <a:p>
            <a:pPr lvl="0" indent="-228600">
              <a:lnSpc>
                <a:spcPct val="90000"/>
              </a:lnSpc>
              <a:spcAft>
                <a:spcPts val="600"/>
              </a:spcAft>
              <a:buFont typeface="Arial" panose="020B0604020202020204" pitchFamily="34" charset="0"/>
              <a:buChar char="•"/>
            </a:pPr>
            <a:endParaRPr lang="en-US" sz="2400" dirty="0"/>
          </a:p>
          <a:p>
            <a:pPr lvl="0">
              <a:lnSpc>
                <a:spcPct val="90000"/>
              </a:lnSpc>
              <a:spcAft>
                <a:spcPts val="600"/>
              </a:spcAft>
            </a:pPr>
            <a:r>
              <a:rPr lang="en-US" sz="2400" dirty="0"/>
              <a:t>During a period, girls can feel that it is a bit painful or uncomfortable. </a:t>
            </a:r>
          </a:p>
          <a:p>
            <a:pPr lvl="0" indent="-228600">
              <a:lnSpc>
                <a:spcPct val="90000"/>
              </a:lnSpc>
              <a:spcAft>
                <a:spcPts val="600"/>
              </a:spcAft>
              <a:buFont typeface="Arial" panose="020B0604020202020204" pitchFamily="34" charset="0"/>
              <a:buChar char="•"/>
            </a:pPr>
            <a:endParaRPr lang="en-US" sz="2400" dirty="0"/>
          </a:p>
          <a:p>
            <a:pPr lvl="0">
              <a:lnSpc>
                <a:spcPct val="90000"/>
              </a:lnSpc>
              <a:spcAft>
                <a:spcPts val="600"/>
              </a:spcAft>
            </a:pPr>
            <a:r>
              <a:rPr lang="en-US" sz="2400" dirty="0"/>
              <a:t>A girl can still do anything she wants when having her period.</a:t>
            </a:r>
          </a:p>
          <a:p>
            <a:pPr lvl="0" indent="-228600">
              <a:lnSpc>
                <a:spcPct val="90000"/>
              </a:lnSpc>
              <a:spcAft>
                <a:spcPts val="600"/>
              </a:spcAft>
              <a:buFont typeface="Arial" panose="020B0604020202020204" pitchFamily="34" charset="0"/>
              <a:buChar char="•"/>
            </a:pPr>
            <a:endParaRPr lang="en-US" sz="2400" dirty="0"/>
          </a:p>
          <a:p>
            <a:pPr lvl="0">
              <a:lnSpc>
                <a:spcPct val="90000"/>
              </a:lnSpc>
              <a:spcAft>
                <a:spcPts val="600"/>
              </a:spcAft>
            </a:pPr>
            <a:r>
              <a:rPr lang="en-US" sz="2400" dirty="0"/>
              <a:t>It’s important to remember that not all girls have periods. Every girl is different and unique!</a:t>
            </a:r>
          </a:p>
          <a:p>
            <a:pPr lvl="0" indent="-228600">
              <a:lnSpc>
                <a:spcPct val="90000"/>
              </a:lnSpc>
              <a:spcAft>
                <a:spcPts val="600"/>
              </a:spcAft>
              <a:buFont typeface="Arial" panose="020B0604020202020204" pitchFamily="34" charset="0"/>
              <a:buChar char="•"/>
            </a:pPr>
            <a:endParaRPr lang="en-US" sz="2400" dirty="0"/>
          </a:p>
        </p:txBody>
      </p:sp>
      <p:pic>
        <p:nvPicPr>
          <p:cNvPr id="8" name="Picture 7" descr="A person smiling for the camera&#10;&#10;Description automatically generated">
            <a:extLst>
              <a:ext uri="{FF2B5EF4-FFF2-40B4-BE49-F238E27FC236}">
                <a16:creationId xmlns:a16="http://schemas.microsoft.com/office/drawing/2014/main" id="{31853169-FC5A-4F04-8902-6C85E59F66C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3317" r="5817" b="-1"/>
          <a:stretch/>
        </p:blipFill>
        <p:spPr>
          <a:xfrm>
            <a:off x="5124450" y="634382"/>
            <a:ext cx="6657213" cy="5495162"/>
          </a:xfrm>
          <a:prstGeom prst="rect">
            <a:avLst/>
          </a:prstGeom>
        </p:spPr>
      </p:pic>
    </p:spTree>
    <p:extLst>
      <p:ext uri="{BB962C8B-B14F-4D97-AF65-F5344CB8AC3E}">
        <p14:creationId xmlns:p14="http://schemas.microsoft.com/office/powerpoint/2010/main" val="798481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ECAB1E8-8195-4748-BE71-FF806D8689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4279383" cy="5495925"/>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711526" y="978619"/>
            <a:ext cx="3410712" cy="1106424"/>
          </a:xfrm>
        </p:spPr>
        <p:txBody>
          <a:bodyPr vert="horz" lIns="91440" tIns="45720" rIns="91440" bIns="45720" rtlCol="0" anchor="ctr">
            <a:normAutofit/>
          </a:bodyPr>
          <a:lstStyle/>
          <a:p>
            <a:r>
              <a:rPr lang="en-US" sz="2800" b="1" dirty="0">
                <a:latin typeface="+mn-lt"/>
              </a:rPr>
              <a:t>Erections </a:t>
            </a:r>
            <a:br>
              <a:rPr lang="en-US" sz="2800" dirty="0">
                <a:latin typeface="+mn-lt"/>
              </a:rPr>
            </a:br>
            <a:endParaRPr lang="en-US" sz="2800" b="1" dirty="0">
              <a:latin typeface="+mn-lt"/>
            </a:endParaRPr>
          </a:p>
        </p:txBody>
      </p:sp>
      <p:sp>
        <p:nvSpPr>
          <p:cNvPr id="19" name="Rectangle 18">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043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 name="Rectangle 20">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9" y="2121408"/>
            <a:ext cx="3328416"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E2A9159-948E-A848-A0A6-E0E5AAD98611}"/>
              </a:ext>
            </a:extLst>
          </p:cNvPr>
          <p:cNvSpPr/>
          <p:nvPr/>
        </p:nvSpPr>
        <p:spPr>
          <a:xfrm>
            <a:off x="627888" y="2085043"/>
            <a:ext cx="3410712" cy="3425043"/>
          </a:xfrm>
          <a:prstGeom prst="rect">
            <a:avLst/>
          </a:prstGeom>
        </p:spPr>
        <p:txBody>
          <a:bodyPr vert="horz" lIns="91440" tIns="45720" rIns="91440" bIns="45720" rtlCol="0">
            <a:noAutofit/>
          </a:bodyPr>
          <a:lstStyle/>
          <a:p>
            <a:pPr lvl="0" indent="-228600">
              <a:lnSpc>
                <a:spcPct val="90000"/>
              </a:lnSpc>
              <a:spcAft>
                <a:spcPts val="600"/>
              </a:spcAft>
              <a:buFont typeface="Arial" panose="020B0604020202020204" pitchFamily="34" charset="0"/>
              <a:buChar char="•"/>
            </a:pPr>
            <a:endParaRPr lang="en-US" sz="2400" dirty="0"/>
          </a:p>
          <a:p>
            <a:pPr lvl="0">
              <a:lnSpc>
                <a:spcPct val="90000"/>
              </a:lnSpc>
              <a:spcAft>
                <a:spcPts val="600"/>
              </a:spcAft>
            </a:pPr>
            <a:r>
              <a:rPr lang="en-US" sz="2400" dirty="0"/>
              <a:t>An erection is when the boy’s penis goes hard and sticks out from his body. </a:t>
            </a:r>
          </a:p>
          <a:p>
            <a:pPr lvl="0" indent="-228600">
              <a:lnSpc>
                <a:spcPct val="90000"/>
              </a:lnSpc>
              <a:spcAft>
                <a:spcPts val="600"/>
              </a:spcAft>
              <a:buFont typeface="Arial" panose="020B0604020202020204" pitchFamily="34" charset="0"/>
              <a:buChar char="•"/>
            </a:pPr>
            <a:endParaRPr lang="en-US" sz="2400" dirty="0"/>
          </a:p>
          <a:p>
            <a:pPr lvl="0">
              <a:lnSpc>
                <a:spcPct val="90000"/>
              </a:lnSpc>
              <a:spcAft>
                <a:spcPts val="600"/>
              </a:spcAft>
            </a:pPr>
            <a:r>
              <a:rPr lang="en-US" sz="2400" dirty="0"/>
              <a:t>Erections are normal. They can happen at any time. After a while the erection will stop and the penis will be soft again.</a:t>
            </a:r>
          </a:p>
        </p:txBody>
      </p:sp>
      <p:pic>
        <p:nvPicPr>
          <p:cNvPr id="6" name="Picture 5" descr="A picture containing person, wall, indoor, boy&#10;&#10;Description automatically generated">
            <a:extLst>
              <a:ext uri="{FF2B5EF4-FFF2-40B4-BE49-F238E27FC236}">
                <a16:creationId xmlns:a16="http://schemas.microsoft.com/office/drawing/2014/main" id="{C348758F-B951-4F05-BCB0-DEF22F6D356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7067" r="2067" b="-1"/>
          <a:stretch/>
        </p:blipFill>
        <p:spPr>
          <a:xfrm>
            <a:off x="5124450" y="634382"/>
            <a:ext cx="6657213" cy="5495162"/>
          </a:xfrm>
          <a:prstGeom prst="rect">
            <a:avLst/>
          </a:prstGeom>
        </p:spPr>
      </p:pic>
      <p:sp>
        <p:nvSpPr>
          <p:cNvPr id="5" name="Footer Placeholder 4"/>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defRPr/>
            </a:pPr>
            <a:r>
              <a:rPr lang="en-US" kern="1200">
                <a:solidFill>
                  <a:schemeClr val="tx1">
                    <a:lumMod val="50000"/>
                    <a:lumOff val="50000"/>
                  </a:schemeClr>
                </a:solidFill>
                <a:latin typeface="Calibri" panose="020F0502020204030204"/>
                <a:ea typeface="+mn-ea"/>
                <a:cs typeface="+mn-cs"/>
              </a:rPr>
              <a:t>rshp.scot</a:t>
            </a:r>
          </a:p>
        </p:txBody>
      </p:sp>
    </p:spTree>
    <p:extLst>
      <p:ext uri="{BB962C8B-B14F-4D97-AF65-F5344CB8AC3E}">
        <p14:creationId xmlns:p14="http://schemas.microsoft.com/office/powerpoint/2010/main" val="35756131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C9A9DA9-7DC8-488B-A882-123947B0F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4279383" cy="5495925"/>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1300"/>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9" y="2093976"/>
            <a:ext cx="3328416"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p:cNvSpPr>
            <a:spLocks noGrp="1"/>
          </p:cNvSpPr>
          <p:nvPr>
            <p:ph idx="1"/>
          </p:nvPr>
        </p:nvSpPr>
        <p:spPr>
          <a:xfrm>
            <a:off x="841248" y="1898405"/>
            <a:ext cx="3706689" cy="3973006"/>
          </a:xfrm>
        </p:spPr>
        <p:txBody>
          <a:bodyPr>
            <a:noAutofit/>
          </a:bodyPr>
          <a:lstStyle/>
          <a:p>
            <a:pPr marL="0" indent="0">
              <a:buNone/>
            </a:pPr>
            <a:r>
              <a:rPr lang="en-GB" sz="2400" dirty="0"/>
              <a:t>Your parent or carer may ask you about your private parts or see them, to help you </a:t>
            </a:r>
            <a:r>
              <a:rPr lang="en-GB" sz="2400"/>
              <a:t>keep them clean </a:t>
            </a:r>
            <a:r>
              <a:rPr lang="en-GB" sz="2400" dirty="0"/>
              <a:t>or help you if you are not well. </a:t>
            </a:r>
          </a:p>
          <a:p>
            <a:pPr marL="0" indent="0">
              <a:buNone/>
            </a:pPr>
            <a:r>
              <a:rPr lang="en-GB" sz="2400" dirty="0"/>
              <a:t>When you are with your parent or carer a doctor or nurse might ask to see your private parts. No-one else should ask to see or touch your private parts. </a:t>
            </a:r>
          </a:p>
        </p:txBody>
      </p:sp>
      <p:pic>
        <p:nvPicPr>
          <p:cNvPr id="5" name="Picture 4" descr="A close up of a flag&#10;&#10;Description automatically generated">
            <a:extLst>
              <a:ext uri="{FF2B5EF4-FFF2-40B4-BE49-F238E27FC236}">
                <a16:creationId xmlns:a16="http://schemas.microsoft.com/office/drawing/2014/main" id="{CBB22BD2-F52D-4155-8DF4-70EDFB1403C4}"/>
              </a:ext>
            </a:extLst>
          </p:cNvPr>
          <p:cNvPicPr>
            <a:picLocks noChangeAspect="1"/>
          </p:cNvPicPr>
          <p:nvPr/>
        </p:nvPicPr>
        <p:blipFill>
          <a:blip r:embed="rId2"/>
          <a:stretch>
            <a:fillRect/>
          </a:stretch>
        </p:blipFill>
        <p:spPr>
          <a:xfrm>
            <a:off x="4700196" y="1092820"/>
            <a:ext cx="7077276" cy="4393579"/>
          </a:xfrm>
          <a:prstGeom prst="rect">
            <a:avLst/>
          </a:prstGeom>
        </p:spPr>
      </p:pic>
      <p:sp>
        <p:nvSpPr>
          <p:cNvPr id="4" name="Footer Placeholder 3"/>
          <p:cNvSpPr>
            <a:spLocks noGrp="1"/>
          </p:cNvSpPr>
          <p:nvPr>
            <p:ph type="ftr" sz="quarter" idx="11"/>
          </p:nvPr>
        </p:nvSpPr>
        <p:spPr>
          <a:xfrm>
            <a:off x="4038600" y="6356350"/>
            <a:ext cx="4114800" cy="365125"/>
          </a:xfrm>
        </p:spPr>
        <p:txBody>
          <a:bodyPr>
            <a:normAutofit/>
          </a:bodyPr>
          <a:lstStyle/>
          <a:p>
            <a:pPr>
              <a:spcAft>
                <a:spcPts val="600"/>
              </a:spcAft>
            </a:pPr>
            <a:r>
              <a:rPr lang="en-US">
                <a:solidFill>
                  <a:schemeClr val="tx1">
                    <a:lumMod val="50000"/>
                    <a:lumOff val="50000"/>
                  </a:schemeClr>
                </a:solidFill>
              </a:rPr>
              <a:t>rshp.scot</a:t>
            </a:r>
          </a:p>
        </p:txBody>
      </p:sp>
      <p:sp>
        <p:nvSpPr>
          <p:cNvPr id="2" name="Rectangle 1">
            <a:extLst>
              <a:ext uri="{FF2B5EF4-FFF2-40B4-BE49-F238E27FC236}">
                <a16:creationId xmlns:a16="http://schemas.microsoft.com/office/drawing/2014/main" id="{EDEE2A7A-D0BE-4ADF-B5F2-C5A26687C90B}"/>
              </a:ext>
            </a:extLst>
          </p:cNvPr>
          <p:cNvSpPr/>
          <p:nvPr/>
        </p:nvSpPr>
        <p:spPr>
          <a:xfrm>
            <a:off x="841248" y="1258579"/>
            <a:ext cx="3665362" cy="461665"/>
          </a:xfrm>
          <a:prstGeom prst="rect">
            <a:avLst/>
          </a:prstGeom>
        </p:spPr>
        <p:txBody>
          <a:bodyPr wrap="none">
            <a:spAutoFit/>
          </a:bodyPr>
          <a:lstStyle/>
          <a:p>
            <a:r>
              <a:rPr lang="en-GB" sz="2400" b="1" dirty="0"/>
              <a:t>Touching your private parts</a:t>
            </a:r>
          </a:p>
        </p:txBody>
      </p:sp>
    </p:spTree>
    <p:extLst>
      <p:ext uri="{BB962C8B-B14F-4D97-AF65-F5344CB8AC3E}">
        <p14:creationId xmlns:p14="http://schemas.microsoft.com/office/powerpoint/2010/main" val="9051114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ECAB1E8-8195-4748-BE71-FF806D8689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4279383" cy="5495925"/>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043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 name="Rectangle 20">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9" y="2121408"/>
            <a:ext cx="3328416"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8485FAF-D02E-4CBB-B3B0-C48B3ADC191A}"/>
              </a:ext>
            </a:extLst>
          </p:cNvPr>
          <p:cNvSpPr>
            <a:spLocks noGrp="1"/>
          </p:cNvSpPr>
          <p:nvPr>
            <p:ph idx="1"/>
          </p:nvPr>
        </p:nvSpPr>
        <p:spPr>
          <a:xfrm>
            <a:off x="841247" y="2359152"/>
            <a:ext cx="3410712" cy="3425043"/>
          </a:xfrm>
        </p:spPr>
        <p:txBody>
          <a:bodyPr>
            <a:normAutofit/>
          </a:bodyPr>
          <a:lstStyle/>
          <a:p>
            <a:pPr marL="0" indent="0">
              <a:buNone/>
            </a:pPr>
            <a:r>
              <a:rPr lang="en-GB" b="1" dirty="0"/>
              <a:t>What have we learned about today that’s been most interesting for you?</a:t>
            </a:r>
          </a:p>
          <a:p>
            <a:pPr marL="0" indent="0">
              <a:buNone/>
            </a:pPr>
            <a:endParaRPr lang="en-GB" b="1" dirty="0"/>
          </a:p>
          <a:p>
            <a:pPr marL="0" indent="0">
              <a:buNone/>
            </a:pPr>
            <a:r>
              <a:rPr lang="en-GB" b="1"/>
              <a:t>Any questions…</a:t>
            </a:r>
            <a:endParaRPr lang="en-GB" b="1" dirty="0"/>
          </a:p>
        </p:txBody>
      </p:sp>
      <p:pic>
        <p:nvPicPr>
          <p:cNvPr id="5" name="Picture 4" descr="A picture containing metalware&#10;&#10;Description automatically generated">
            <a:extLst>
              <a:ext uri="{FF2B5EF4-FFF2-40B4-BE49-F238E27FC236}">
                <a16:creationId xmlns:a16="http://schemas.microsoft.com/office/drawing/2014/main" id="{1B729A26-2AC1-4923-965F-61A79CBC999C}"/>
              </a:ext>
            </a:extLst>
          </p:cNvPr>
          <p:cNvPicPr/>
          <p:nvPr/>
        </p:nvPicPr>
        <p:blipFill rotWithShape="1">
          <a:blip r:embed="rId2" cstate="screen">
            <a:extLst>
              <a:ext uri="{28A0092B-C50C-407E-A947-70E740481C1C}">
                <a14:useLocalDpi xmlns:a14="http://schemas.microsoft.com/office/drawing/2010/main"/>
              </a:ext>
            </a:extLst>
          </a:blip>
          <a:srcRect r="1" b="23028"/>
          <a:stretch/>
        </p:blipFill>
        <p:spPr>
          <a:xfrm>
            <a:off x="5124450" y="634382"/>
            <a:ext cx="6657213" cy="5495162"/>
          </a:xfrm>
          <a:prstGeom prst="rect">
            <a:avLst/>
          </a:prstGeom>
        </p:spPr>
      </p:pic>
      <p:sp>
        <p:nvSpPr>
          <p:cNvPr id="4" name="Footer Placeholder 3">
            <a:extLst>
              <a:ext uri="{FF2B5EF4-FFF2-40B4-BE49-F238E27FC236}">
                <a16:creationId xmlns:a16="http://schemas.microsoft.com/office/drawing/2014/main" id="{AF6F6670-E777-493F-BB11-6BB0AB63F236}"/>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a:solidFill>
                  <a:schemeClr val="tx1">
                    <a:lumMod val="50000"/>
                    <a:lumOff val="50000"/>
                  </a:schemeClr>
                </a:solidFill>
              </a:rPr>
              <a:t>rshp.scot</a:t>
            </a:r>
          </a:p>
        </p:txBody>
      </p:sp>
    </p:spTree>
    <p:extLst>
      <p:ext uri="{BB962C8B-B14F-4D97-AF65-F5344CB8AC3E}">
        <p14:creationId xmlns:p14="http://schemas.microsoft.com/office/powerpoint/2010/main" val="6124354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will the puberty teaching look like in year  five?</a:t>
            </a:r>
          </a:p>
        </p:txBody>
      </p:sp>
      <p:sp>
        <p:nvSpPr>
          <p:cNvPr id="4" name="Content Placeholder 3"/>
          <p:cNvSpPr>
            <a:spLocks noGrp="1"/>
          </p:cNvSpPr>
          <p:nvPr>
            <p:ph idx="1"/>
          </p:nvPr>
        </p:nvSpPr>
        <p:spPr/>
        <p:txBody>
          <a:bodyPr/>
          <a:lstStyle/>
          <a:p>
            <a:r>
              <a:rPr lang="en-GB" dirty="0"/>
              <a:t>Pupils will be given the opportunity to revisit puberty in both the Science curriculum (looking at changes from birth to old age) and also within the RSHE curriculum. </a:t>
            </a:r>
          </a:p>
          <a:p>
            <a:endParaRPr lang="en-GB" dirty="0"/>
          </a:p>
          <a:p>
            <a:r>
              <a:rPr lang="en-GB" dirty="0"/>
              <a:t>The session will provide a bit more detail from the learning the children did in Year Four. Pupils will be taught together primarily and will then be put into smaller groups to provide a more focused question and answer session. </a:t>
            </a:r>
          </a:p>
          <a:p>
            <a:endParaRPr lang="en-GB" dirty="0"/>
          </a:p>
          <a:p>
            <a:r>
              <a:rPr lang="en-GB" dirty="0"/>
              <a:t>Parents do not have the right to withdraw their children from these sessions .</a:t>
            </a:r>
          </a:p>
        </p:txBody>
      </p:sp>
    </p:spTree>
    <p:extLst>
      <p:ext uri="{BB962C8B-B14F-4D97-AF65-F5344CB8AC3E}">
        <p14:creationId xmlns:p14="http://schemas.microsoft.com/office/powerpoint/2010/main" val="8404386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5666830-9A19-4E01-8505-D6C7F9AC5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AE9FC877-7FB6-4D22-9988-35420644E2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E41809D1-F12E-46BB-B804-5F209D325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Title 1">
            <a:extLst>
              <a:ext uri="{FF2B5EF4-FFF2-40B4-BE49-F238E27FC236}">
                <a16:creationId xmlns:a16="http://schemas.microsoft.com/office/drawing/2014/main" id="{954804FE-8784-4B91-A3FE-5B770BF1C35E}"/>
              </a:ext>
            </a:extLst>
          </p:cNvPr>
          <p:cNvSpPr>
            <a:spLocks noGrp="1"/>
          </p:cNvSpPr>
          <p:nvPr>
            <p:ph type="ctrTitle"/>
          </p:nvPr>
        </p:nvSpPr>
        <p:spPr>
          <a:xfrm>
            <a:off x="5557421" y="1708289"/>
            <a:ext cx="4359298" cy="3204134"/>
          </a:xfrm>
        </p:spPr>
        <p:txBody>
          <a:bodyPr anchor="b">
            <a:normAutofit fontScale="90000"/>
          </a:bodyPr>
          <a:lstStyle/>
          <a:p>
            <a:pPr lvl="0" algn="l"/>
            <a:r>
              <a:rPr lang="en-GB" sz="2300" dirty="0">
                <a:latin typeface="+mn-lt"/>
              </a:rPr>
              <a:t>I can name parts of my body.</a:t>
            </a:r>
            <a:br>
              <a:rPr lang="en-GB" sz="2300" dirty="0">
                <a:latin typeface="+mn-lt"/>
              </a:rPr>
            </a:br>
            <a:br>
              <a:rPr lang="en-GB" sz="2300" dirty="0">
                <a:latin typeface="+mn-lt"/>
              </a:rPr>
            </a:br>
            <a:r>
              <a:rPr lang="en-GB" sz="2300" dirty="0">
                <a:latin typeface="+mn-lt"/>
              </a:rPr>
              <a:t>I can talk about the different parts of my body and what they do. </a:t>
            </a:r>
            <a:br>
              <a:rPr lang="en-GB" sz="2300" dirty="0">
                <a:latin typeface="+mn-lt"/>
              </a:rPr>
            </a:br>
            <a:br>
              <a:rPr lang="en-GB" sz="2300" dirty="0">
                <a:latin typeface="+mn-lt"/>
              </a:rPr>
            </a:br>
            <a:r>
              <a:rPr lang="en-GB" sz="2300" dirty="0">
                <a:latin typeface="+mn-lt"/>
              </a:rPr>
              <a:t>I can describe the changes that take place with puberty.</a:t>
            </a:r>
            <a:br>
              <a:rPr lang="en-GB" sz="2300" dirty="0">
                <a:latin typeface="+mn-lt"/>
              </a:rPr>
            </a:br>
            <a:br>
              <a:rPr lang="en-GB" sz="2300" dirty="0">
                <a:latin typeface="+mn-lt"/>
              </a:rPr>
            </a:br>
            <a:r>
              <a:rPr lang="en-GB" sz="2300" dirty="0">
                <a:latin typeface="+mn-lt"/>
              </a:rPr>
              <a:t>I understand how to maintain personal hygiene.</a:t>
            </a:r>
          </a:p>
        </p:txBody>
      </p:sp>
      <p:sp>
        <p:nvSpPr>
          <p:cNvPr id="16" name="Subtitle 2">
            <a:extLst>
              <a:ext uri="{FF2B5EF4-FFF2-40B4-BE49-F238E27FC236}">
                <a16:creationId xmlns:a16="http://schemas.microsoft.com/office/drawing/2014/main" id="{2EA202B2-451E-42EC-A20F-6670655FC448}"/>
              </a:ext>
            </a:extLst>
          </p:cNvPr>
          <p:cNvSpPr txBox="1">
            <a:spLocks/>
          </p:cNvSpPr>
          <p:nvPr/>
        </p:nvSpPr>
        <p:spPr>
          <a:xfrm>
            <a:off x="1185117" y="2997967"/>
            <a:ext cx="3102798" cy="120814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3200" b="1" dirty="0"/>
              <a:t>Puberty</a:t>
            </a:r>
          </a:p>
        </p:txBody>
      </p:sp>
    </p:spTree>
    <p:extLst>
      <p:ext uri="{BB962C8B-B14F-4D97-AF65-F5344CB8AC3E}">
        <p14:creationId xmlns:p14="http://schemas.microsoft.com/office/powerpoint/2010/main" val="26169809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9245" y="224576"/>
            <a:ext cx="10407559" cy="5854252"/>
          </a:xfrm>
          <a:prstGeom prst="rect">
            <a:avLst/>
          </a:prstGeom>
        </p:spPr>
      </p:pic>
    </p:spTree>
    <p:extLst>
      <p:ext uri="{BB962C8B-B14F-4D97-AF65-F5344CB8AC3E}">
        <p14:creationId xmlns:p14="http://schemas.microsoft.com/office/powerpoint/2010/main" val="34836023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smiling for the camera&#10;&#10;Description automatically generated">
            <a:extLst>
              <a:ext uri="{FF2B5EF4-FFF2-40B4-BE49-F238E27FC236}">
                <a16:creationId xmlns:a16="http://schemas.microsoft.com/office/drawing/2014/main" id="{60123170-915A-43D7-97C6-1757488A42E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21842" r="-2" b="21840"/>
          <a:stretch/>
        </p:blipFill>
        <p:spPr>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pic>
        <p:nvPicPr>
          <p:cNvPr id="4" name="Picture 3" descr="A picture containing person, table, sitting, indoor&#10;&#10;Description automatically generated">
            <a:extLst>
              <a:ext uri="{FF2B5EF4-FFF2-40B4-BE49-F238E27FC236}">
                <a16:creationId xmlns:a16="http://schemas.microsoft.com/office/drawing/2014/main" id="{71B68F09-0AC1-482E-9D4B-00C30A3B1C26}"/>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t="21493" r="-2" b="21491"/>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22" name="Freeform: Shape 21">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4" name="Freeform: Shape 23">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8" name="Rectangle 27">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8" name="Content Placeholder 4">
            <a:extLst>
              <a:ext uri="{FF2B5EF4-FFF2-40B4-BE49-F238E27FC236}">
                <a16:creationId xmlns:a16="http://schemas.microsoft.com/office/drawing/2014/main" id="{28E9BC27-77F8-4F4B-A043-CAAEDEB8600E}"/>
              </a:ext>
            </a:extLst>
          </p:cNvPr>
          <p:cNvSpPr>
            <a:spLocks noGrp="1"/>
          </p:cNvSpPr>
          <p:nvPr>
            <p:ph idx="1"/>
          </p:nvPr>
        </p:nvSpPr>
        <p:spPr>
          <a:xfrm>
            <a:off x="448056" y="2512611"/>
            <a:ext cx="4832803" cy="3664351"/>
          </a:xfrm>
        </p:spPr>
        <p:txBody>
          <a:bodyPr>
            <a:noAutofit/>
          </a:bodyPr>
          <a:lstStyle/>
          <a:p>
            <a:pPr marL="0" indent="0">
              <a:buNone/>
            </a:pPr>
            <a:r>
              <a:rPr lang="en-GB" sz="2400" b="1" dirty="0"/>
              <a:t>Periods</a:t>
            </a:r>
            <a:endParaRPr lang="en-GB" sz="2400" dirty="0"/>
          </a:p>
          <a:p>
            <a:pPr marL="0" indent="0">
              <a:buNone/>
            </a:pPr>
            <a:r>
              <a:rPr lang="en-GB" sz="2400" dirty="0"/>
              <a:t>Periods are also called menstruation. </a:t>
            </a:r>
          </a:p>
          <a:p>
            <a:pPr marL="0" indent="0">
              <a:buNone/>
            </a:pPr>
            <a:r>
              <a:rPr lang="en-GB" sz="2400" dirty="0"/>
              <a:t>Most girls start their period between the age of  10 and 16.</a:t>
            </a:r>
          </a:p>
          <a:p>
            <a:pPr marL="0" indent="0">
              <a:buNone/>
            </a:pPr>
            <a:r>
              <a:rPr lang="en-GB" sz="2400" dirty="0"/>
              <a:t>Some girls start earlier, some later.</a:t>
            </a:r>
          </a:p>
          <a:p>
            <a:pPr marL="0" indent="0">
              <a:buNone/>
            </a:pPr>
            <a:r>
              <a:rPr lang="en-GB" sz="2400" dirty="0"/>
              <a:t>It’s important to remember that not all girls have periods. </a:t>
            </a:r>
          </a:p>
          <a:p>
            <a:pPr marL="0" indent="0">
              <a:buNone/>
            </a:pPr>
            <a:r>
              <a:rPr lang="en-GB" sz="2400" dirty="0"/>
              <a:t>All girls are different and unique.</a:t>
            </a:r>
          </a:p>
          <a:p>
            <a:pPr marL="0" indent="0">
              <a:buNone/>
            </a:pPr>
            <a:endParaRPr lang="en-GB" sz="2400" dirty="0"/>
          </a:p>
        </p:txBody>
      </p:sp>
    </p:spTree>
    <p:custDataLst>
      <p:tags r:id="rId1"/>
    </p:custDataLst>
    <p:extLst>
      <p:ext uri="{BB962C8B-B14F-4D97-AF65-F5344CB8AC3E}">
        <p14:creationId xmlns:p14="http://schemas.microsoft.com/office/powerpoint/2010/main" val="32754043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05D54-3CBD-4C0A-B4C5-B427A87288C9}"/>
              </a:ext>
            </a:extLst>
          </p:cNvPr>
          <p:cNvSpPr>
            <a:spLocks noGrp="1"/>
          </p:cNvSpPr>
          <p:nvPr>
            <p:ph type="title"/>
          </p:nvPr>
        </p:nvSpPr>
        <p:spPr>
          <a:xfrm>
            <a:off x="651307" y="640081"/>
            <a:ext cx="3377183" cy="3681976"/>
          </a:xfrm>
          <a:noFill/>
        </p:spPr>
        <p:txBody>
          <a:bodyPr vert="horz" lIns="91440" tIns="45720" rIns="91440" bIns="45720" rtlCol="0" anchor="b">
            <a:normAutofit/>
          </a:bodyPr>
          <a:lstStyle/>
          <a:p>
            <a:r>
              <a:rPr lang="en-US" sz="3200" dirty="0">
                <a:latin typeface="+mn-lt"/>
              </a:rPr>
              <a:t>Female body parts</a:t>
            </a:r>
          </a:p>
        </p:txBody>
      </p:sp>
      <p:pic>
        <p:nvPicPr>
          <p:cNvPr id="5" name="Picture 4">
            <a:extLst>
              <a:ext uri="{FF2B5EF4-FFF2-40B4-BE49-F238E27FC236}">
                <a16:creationId xmlns:a16="http://schemas.microsoft.com/office/drawing/2014/main" id="{9BBFB628-7DBB-6F4A-B2BF-75A143458898}"/>
              </a:ext>
            </a:extLst>
          </p:cNvPr>
          <p:cNvPicPr>
            <a:picLocks noChangeAspect="1"/>
          </p:cNvPicPr>
          <p:nvPr/>
        </p:nvPicPr>
        <p:blipFill>
          <a:blip r:embed="rId2" cstate="screen">
            <a:extLst>
              <a:ext uri="{28A0092B-C50C-407E-A947-70E740481C1C}">
                <a14:useLocalDpi xmlns:a14="http://schemas.microsoft.com/office/drawing/2010/main"/>
              </a:ext>
            </a:extLst>
          </a:blip>
          <a:srcRect l="1031" r="1031"/>
          <a:stretch/>
        </p:blipFill>
        <p:spPr>
          <a:xfrm>
            <a:off x="4654297" y="10"/>
            <a:ext cx="7537704" cy="6857990"/>
          </a:xfrm>
          <a:prstGeom prst="rect">
            <a:avLst/>
          </a:prstGeom>
        </p:spPr>
      </p:pic>
    </p:spTree>
    <p:extLst>
      <p:ext uri="{BB962C8B-B14F-4D97-AF65-F5344CB8AC3E}">
        <p14:creationId xmlns:p14="http://schemas.microsoft.com/office/powerpoint/2010/main" val="17105898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94AA2BD-2E3F-4B1D-8127-5744B811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BD02261-2DC8-4AA8-9E16-7751AE8924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3D752CF2-2291-40B5-B462-C17B174C1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600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Rectangle 4"/>
          <p:cNvSpPr/>
          <p:nvPr/>
        </p:nvSpPr>
        <p:spPr>
          <a:xfrm>
            <a:off x="411479" y="2410040"/>
            <a:ext cx="4498848" cy="3584448"/>
          </a:xfrm>
          <a:prstGeom prst="rect">
            <a:avLst/>
          </a:prstGeom>
        </p:spPr>
        <p:txBody>
          <a:bodyPr vert="horz" lIns="91440" tIns="45720" rIns="91440" bIns="45720" rtlCol="0" anchor="t">
            <a:noAutofit/>
          </a:bodyPr>
          <a:lstStyle/>
          <a:p>
            <a:pPr>
              <a:lnSpc>
                <a:spcPct val="90000"/>
              </a:lnSpc>
              <a:spcAft>
                <a:spcPts val="600"/>
              </a:spcAft>
            </a:pPr>
            <a:r>
              <a:rPr lang="en-US" sz="2400" dirty="0"/>
              <a:t>When a girl goes through puberty her ovaries release an egg every month.</a:t>
            </a:r>
            <a:br>
              <a:rPr lang="en-US" sz="2400" dirty="0"/>
            </a:br>
            <a:endParaRPr lang="en-US" sz="2400" dirty="0"/>
          </a:p>
          <a:p>
            <a:pPr>
              <a:lnSpc>
                <a:spcPct val="90000"/>
              </a:lnSpc>
              <a:spcAft>
                <a:spcPts val="600"/>
              </a:spcAft>
            </a:pPr>
            <a:r>
              <a:rPr lang="en-US" sz="2400" dirty="0"/>
              <a:t>For a few days each month blood and other fluids pass out through the girl’s vagina. </a:t>
            </a:r>
          </a:p>
          <a:p>
            <a:pPr indent="-228600">
              <a:lnSpc>
                <a:spcPct val="90000"/>
              </a:lnSpc>
              <a:spcAft>
                <a:spcPts val="600"/>
              </a:spcAft>
              <a:buFont typeface="Arial" panose="020B0604020202020204" pitchFamily="34" charset="0"/>
              <a:buChar char="•"/>
            </a:pPr>
            <a:endParaRPr lang="en-US" sz="2400" dirty="0"/>
          </a:p>
          <a:p>
            <a:pPr>
              <a:lnSpc>
                <a:spcPct val="90000"/>
              </a:lnSpc>
              <a:spcAft>
                <a:spcPts val="600"/>
              </a:spcAft>
            </a:pPr>
            <a:r>
              <a:rPr lang="en-US" sz="2400" dirty="0"/>
              <a:t>There can be some fluids called pre-period discharge before the period starts.</a:t>
            </a:r>
          </a:p>
        </p:txBody>
      </p:sp>
      <p:pic>
        <p:nvPicPr>
          <p:cNvPr id="4" name="Content Placeholder 3" descr="A picture containing clothing&#10;&#10;Description automatically generated">
            <a:extLst>
              <a:ext uri="{FF2B5EF4-FFF2-40B4-BE49-F238E27FC236}">
                <a16:creationId xmlns:a16="http://schemas.microsoft.com/office/drawing/2014/main" id="{12FE809E-9AAC-4DF6-81D9-4A9D73740964}"/>
              </a:ext>
            </a:extLst>
          </p:cNvPr>
          <p:cNvPicPr>
            <a:picLocks noGrp="1" noChangeAspect="1"/>
          </p:cNvPicPr>
          <p:nvPr>
            <p:ph idx="1"/>
          </p:nvPr>
        </p:nvPicPr>
        <p:blipFill rotWithShape="1">
          <a:blip r:embed="rId3" cstate="print"/>
          <a:srcRect r="1" b="378"/>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spTree>
    <p:custDataLst>
      <p:tags r:id="rId1"/>
    </p:custDataLst>
    <p:extLst>
      <p:ext uri="{BB962C8B-B14F-4D97-AF65-F5344CB8AC3E}">
        <p14:creationId xmlns:p14="http://schemas.microsoft.com/office/powerpoint/2010/main" val="5957705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F94AA2BD-2E3F-4B1D-8127-5744B811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BD02261-2DC8-4AA8-9E16-7751AE8924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3D752CF2-2291-40B5-B462-C17B174C1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600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8" name="Content Placeholder 4">
            <a:extLst>
              <a:ext uri="{FF2B5EF4-FFF2-40B4-BE49-F238E27FC236}">
                <a16:creationId xmlns:a16="http://schemas.microsoft.com/office/drawing/2014/main" id="{28E9BC27-77F8-4F4B-A043-CAAEDEB8600E}"/>
              </a:ext>
            </a:extLst>
          </p:cNvPr>
          <p:cNvSpPr>
            <a:spLocks noGrp="1"/>
          </p:cNvSpPr>
          <p:nvPr>
            <p:ph idx="1"/>
          </p:nvPr>
        </p:nvSpPr>
        <p:spPr>
          <a:xfrm>
            <a:off x="411479" y="2688336"/>
            <a:ext cx="4498848" cy="3584448"/>
          </a:xfrm>
        </p:spPr>
        <p:txBody>
          <a:bodyPr anchor="t">
            <a:normAutofit/>
          </a:bodyPr>
          <a:lstStyle/>
          <a:p>
            <a:pPr marL="0" indent="0">
              <a:buNone/>
            </a:pPr>
            <a:endParaRPr lang="en-GB" sz="2400" dirty="0"/>
          </a:p>
          <a:p>
            <a:pPr marL="0" indent="0">
              <a:buNone/>
            </a:pPr>
            <a:r>
              <a:rPr lang="en-GB" sz="2400" dirty="0"/>
              <a:t>When a girl has her period she wears a sanitary towel or tampon or menstrual cup to absorb the fluid.</a:t>
            </a:r>
          </a:p>
        </p:txBody>
      </p:sp>
      <p:pic>
        <p:nvPicPr>
          <p:cNvPr id="6" name="Picture 5" descr="A close up of a piece of paper&#10;&#10;Description automatically generated">
            <a:extLst>
              <a:ext uri="{FF2B5EF4-FFF2-40B4-BE49-F238E27FC236}">
                <a16:creationId xmlns:a16="http://schemas.microsoft.com/office/drawing/2014/main" id="{D4E3E7D9-0DA6-4667-BD89-6629D635351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6383" r="24857" b="-1"/>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spTree>
    <p:custDataLst>
      <p:tags r:id="rId1"/>
    </p:custDataLst>
    <p:extLst>
      <p:ext uri="{BB962C8B-B14F-4D97-AF65-F5344CB8AC3E}">
        <p14:creationId xmlns:p14="http://schemas.microsoft.com/office/powerpoint/2010/main" val="20296943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F94AA2BD-2E3F-4B1D-8127-5744B811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4BD02261-2DC8-4AA8-9E16-7751AE8924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3D752CF2-2291-40B5-B462-C17B174C1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600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8" name="Content Placeholder 4">
            <a:extLst>
              <a:ext uri="{FF2B5EF4-FFF2-40B4-BE49-F238E27FC236}">
                <a16:creationId xmlns:a16="http://schemas.microsoft.com/office/drawing/2014/main" id="{28E9BC27-77F8-4F4B-A043-CAAEDEB8600E}"/>
              </a:ext>
            </a:extLst>
          </p:cNvPr>
          <p:cNvSpPr>
            <a:spLocks noGrp="1"/>
          </p:cNvSpPr>
          <p:nvPr>
            <p:ph idx="1"/>
          </p:nvPr>
        </p:nvSpPr>
        <p:spPr>
          <a:xfrm>
            <a:off x="411479" y="2688336"/>
            <a:ext cx="4498848" cy="3584448"/>
          </a:xfrm>
        </p:spPr>
        <p:txBody>
          <a:bodyPr anchor="t">
            <a:normAutofit/>
          </a:bodyPr>
          <a:lstStyle/>
          <a:p>
            <a:pPr marL="0" indent="0">
              <a:buNone/>
            </a:pPr>
            <a:r>
              <a:rPr lang="en-GB" sz="2400" dirty="0"/>
              <a:t>Periods usually last a few days each month.</a:t>
            </a:r>
          </a:p>
          <a:p>
            <a:pPr marL="0" indent="0">
              <a:buNone/>
            </a:pPr>
            <a:r>
              <a:rPr lang="en-GB" sz="2400" dirty="0"/>
              <a:t>Some girls mark the start of their period on a calendar. </a:t>
            </a:r>
          </a:p>
          <a:p>
            <a:pPr marL="0" indent="0">
              <a:buNone/>
            </a:pPr>
            <a:r>
              <a:rPr lang="en-GB" sz="2400" dirty="0"/>
              <a:t>It helps her to remember to take sanitary wear to school.</a:t>
            </a:r>
          </a:p>
          <a:p>
            <a:pPr marL="0" indent="0">
              <a:buNone/>
            </a:pPr>
            <a:endParaRPr lang="en-GB" sz="1800" dirty="0"/>
          </a:p>
        </p:txBody>
      </p:sp>
      <p:pic>
        <p:nvPicPr>
          <p:cNvPr id="7" name="Picture 6" descr="A close up of text on a white background&#10;&#10;Description automatically generated">
            <a:extLst>
              <a:ext uri="{FF2B5EF4-FFF2-40B4-BE49-F238E27FC236}">
                <a16:creationId xmlns:a16="http://schemas.microsoft.com/office/drawing/2014/main" id="{3FCFED06-E40D-4A76-9046-0C770E9D5FE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8982" r="-1" b="-1"/>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spTree>
    <p:custDataLst>
      <p:tags r:id="rId1"/>
    </p:custDataLst>
    <p:extLst>
      <p:ext uri="{BB962C8B-B14F-4D97-AF65-F5344CB8AC3E}">
        <p14:creationId xmlns:p14="http://schemas.microsoft.com/office/powerpoint/2010/main" val="6439304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DB90EDA9-2517-46EC-B6D4-3918D04786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12648" y="1078992"/>
            <a:ext cx="6272784" cy="1536192"/>
          </a:xfrm>
        </p:spPr>
        <p:txBody>
          <a:bodyPr vert="horz" lIns="91440" tIns="45720" rIns="91440" bIns="45720" rtlCol="0" anchor="b">
            <a:normAutofit fontScale="90000"/>
          </a:bodyPr>
          <a:lstStyle/>
          <a:p>
            <a:r>
              <a:rPr lang="en-US" sz="2400" kern="1200" dirty="0">
                <a:solidFill>
                  <a:schemeClr val="tx1"/>
                </a:solidFill>
                <a:latin typeface="+mn-lt"/>
                <a:ea typeface="+mj-ea"/>
                <a:cs typeface="+mj-cs"/>
              </a:rPr>
              <a:t>A girl will need to change her sanitary towel or tampon a few times a day.</a:t>
            </a:r>
            <a:br>
              <a:rPr lang="en-US" sz="2400" kern="1200" dirty="0">
                <a:solidFill>
                  <a:schemeClr val="tx1"/>
                </a:solidFill>
                <a:latin typeface="+mn-lt"/>
                <a:ea typeface="+mj-ea"/>
                <a:cs typeface="+mj-cs"/>
              </a:rPr>
            </a:br>
            <a:br>
              <a:rPr lang="en-US" sz="2400" kern="1200" dirty="0">
                <a:solidFill>
                  <a:schemeClr val="tx1"/>
                </a:solidFill>
                <a:latin typeface="+mn-lt"/>
                <a:ea typeface="+mj-ea"/>
                <a:cs typeface="+mj-cs"/>
              </a:rPr>
            </a:br>
            <a:r>
              <a:rPr lang="en-US" sz="2400" kern="1200" dirty="0">
                <a:solidFill>
                  <a:schemeClr val="tx1"/>
                </a:solidFill>
                <a:latin typeface="+mn-lt"/>
                <a:ea typeface="+mj-ea"/>
                <a:cs typeface="+mj-cs"/>
              </a:rPr>
              <a:t>Used sanitary wear should go in the bin.  </a:t>
            </a:r>
          </a:p>
        </p:txBody>
      </p:sp>
      <p:sp>
        <p:nvSpPr>
          <p:cNvPr id="76" name="Rectangle 75">
            <a:extLst>
              <a:ext uri="{FF2B5EF4-FFF2-40B4-BE49-F238E27FC236}">
                <a16:creationId xmlns:a16="http://schemas.microsoft.com/office/drawing/2014/main" id="{D449B1F2-532C-44C7-8AC7-28EA15EE0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0392"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7" name="Picture 6" descr="A picture containing person, indoor, wall&#10;&#10;Description automatically generated">
            <a:extLst>
              <a:ext uri="{FF2B5EF4-FFF2-40B4-BE49-F238E27FC236}">
                <a16:creationId xmlns:a16="http://schemas.microsoft.com/office/drawing/2014/main" id="{D2A97DA1-2432-4041-A733-121C5D7013FE}"/>
              </a:ext>
            </a:extLst>
          </p:cNvPr>
          <p:cNvPicPr>
            <a:picLocks noChangeAspect="1"/>
          </p:cNvPicPr>
          <p:nvPr/>
        </p:nvPicPr>
        <p:blipFill rotWithShape="1">
          <a:blip r:embed="rId3"/>
          <a:srcRect b="2476"/>
          <a:stretch/>
        </p:blipFill>
        <p:spPr>
          <a:xfrm>
            <a:off x="7684008" y="10"/>
            <a:ext cx="4507992" cy="2934576"/>
          </a:xfrm>
          <a:prstGeom prst="rect">
            <a:avLst/>
          </a:prstGeom>
        </p:spPr>
      </p:pic>
      <p:sp>
        <p:nvSpPr>
          <p:cNvPr id="78" name="Rectangle 77">
            <a:extLst>
              <a:ext uri="{FF2B5EF4-FFF2-40B4-BE49-F238E27FC236}">
                <a16:creationId xmlns:a16="http://schemas.microsoft.com/office/drawing/2014/main" id="{EE7D3784-5CF9-4282-9B1C-52395785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792"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31" name="Content Placeholder 1030">
            <a:extLst>
              <a:ext uri="{FF2B5EF4-FFF2-40B4-BE49-F238E27FC236}">
                <a16:creationId xmlns:a16="http://schemas.microsoft.com/office/drawing/2014/main" id="{B5CBAA8B-D16A-46C1-BC71-49093488CD94}"/>
              </a:ext>
            </a:extLst>
          </p:cNvPr>
          <p:cNvSpPr>
            <a:spLocks noGrp="1"/>
          </p:cNvSpPr>
          <p:nvPr>
            <p:ph sz="half" idx="2"/>
          </p:nvPr>
        </p:nvSpPr>
        <p:spPr>
          <a:xfrm>
            <a:off x="612648" y="3355848"/>
            <a:ext cx="6272784" cy="2825496"/>
          </a:xfrm>
        </p:spPr>
        <p:txBody>
          <a:bodyPr vert="horz" lIns="91440" tIns="45720" rIns="91440" bIns="45720" rtlCol="0">
            <a:normAutofit/>
          </a:bodyPr>
          <a:lstStyle/>
          <a:p>
            <a:endParaRPr lang="en-US" sz="2200"/>
          </a:p>
        </p:txBody>
      </p:sp>
      <p:sp>
        <p:nvSpPr>
          <p:cNvPr id="5" name="Footer Placeholder 4"/>
          <p:cNvSpPr>
            <a:spLocks noGrp="1"/>
          </p:cNvSpPr>
          <p:nvPr>
            <p:ph type="ftr" sz="quarter" idx="11"/>
          </p:nvPr>
        </p:nvSpPr>
        <p:spPr>
          <a:xfrm>
            <a:off x="1892808" y="6356350"/>
            <a:ext cx="3712464" cy="365125"/>
          </a:xfrm>
        </p:spPr>
        <p:txBody>
          <a:bodyPr vert="horz" lIns="91440" tIns="45720" rIns="91440" bIns="45720" rtlCol="0" anchor="ctr">
            <a:normAutofit/>
          </a:bodyPr>
          <a:lstStyle/>
          <a:p>
            <a:pPr>
              <a:spcAft>
                <a:spcPts val="600"/>
              </a:spcAft>
            </a:pPr>
            <a:r>
              <a:rPr lang="en-US" kern="1200">
                <a:solidFill>
                  <a:schemeClr val="tx1">
                    <a:lumMod val="50000"/>
                    <a:lumOff val="50000"/>
                  </a:schemeClr>
                </a:solidFill>
                <a:latin typeface="+mn-lt"/>
                <a:ea typeface="+mn-ea"/>
                <a:cs typeface="+mn-cs"/>
              </a:rPr>
              <a:t>rshp.scot</a:t>
            </a:r>
          </a:p>
        </p:txBody>
      </p:sp>
      <p:pic>
        <p:nvPicPr>
          <p:cNvPr id="1027" name="Picture 3"/>
          <p:cNvPicPr>
            <a:picLocks noChangeAspect="1" noChangeArrowheads="1"/>
          </p:cNvPicPr>
          <p:nvPr/>
        </p:nvPicPr>
        <p:blipFill rotWithShape="1">
          <a:blip r:embed="rId4"/>
          <a:srcRect r="8247" b="-4"/>
          <a:stretch/>
        </p:blipFill>
        <p:spPr bwMode="auto">
          <a:xfrm>
            <a:off x="7684008" y="3172968"/>
            <a:ext cx="4507992" cy="3685032"/>
          </a:xfrm>
          <a:prstGeom prst="rect">
            <a:avLst/>
          </a:prstGeom>
          <a:noFill/>
        </p:spPr>
      </p:pic>
    </p:spTree>
    <p:custDataLst>
      <p:tags r:id="rId1"/>
    </p:custDataLst>
    <p:extLst>
      <p:ext uri="{BB962C8B-B14F-4D97-AF65-F5344CB8AC3E}">
        <p14:creationId xmlns:p14="http://schemas.microsoft.com/office/powerpoint/2010/main" val="17390465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0" name="Rectangle 139">
            <a:extLst>
              <a:ext uri="{FF2B5EF4-FFF2-40B4-BE49-F238E27FC236}">
                <a16:creationId xmlns:a16="http://schemas.microsoft.com/office/drawing/2014/main" id="{0E2F58BF-12E5-4B5A-AD25-4DAAA274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7981" y="1122363"/>
            <a:ext cx="4023360" cy="3204134"/>
          </a:xfrm>
        </p:spPr>
        <p:txBody>
          <a:bodyPr vert="horz" lIns="91440" tIns="45720" rIns="91440" bIns="45720" rtlCol="0" anchor="b">
            <a:normAutofit fontScale="90000"/>
          </a:bodyPr>
          <a:lstStyle/>
          <a:p>
            <a:pPr marL="0" lvl="0" indent="0"/>
            <a:r>
              <a:rPr lang="en-US" sz="2400" dirty="0">
                <a:latin typeface="+mn-lt"/>
              </a:rPr>
              <a:t>Some girls might experience pain or discomfort during their period.</a:t>
            </a:r>
            <a:br>
              <a:rPr lang="en-US" sz="2400" dirty="0">
                <a:latin typeface="+mn-lt"/>
              </a:rPr>
            </a:br>
            <a:br>
              <a:rPr lang="en-US" sz="2400" dirty="0">
                <a:latin typeface="+mn-lt"/>
              </a:rPr>
            </a:br>
            <a:r>
              <a:rPr lang="en-US" sz="2400" dirty="0">
                <a:latin typeface="+mn-lt"/>
              </a:rPr>
              <a:t>If you have any questions or worries about periods, you should talk to a trusted adult.</a:t>
            </a:r>
            <a:br>
              <a:rPr lang="en-US" sz="2400" dirty="0">
                <a:latin typeface="+mn-lt"/>
              </a:rPr>
            </a:br>
            <a:endParaRPr lang="en-US" sz="2400" dirty="0">
              <a:latin typeface="+mn-lt"/>
            </a:endParaRPr>
          </a:p>
        </p:txBody>
      </p:sp>
      <p:sp>
        <p:nvSpPr>
          <p:cNvPr id="142" name="Rectangle 14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4" name="Rectangle 14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Footer Placeholder 4"/>
          <p:cNvSpPr>
            <a:spLocks noGrp="1"/>
          </p:cNvSpPr>
          <p:nvPr>
            <p:ph type="ftr" sz="quarter" idx="11"/>
          </p:nvPr>
        </p:nvSpPr>
        <p:spPr>
          <a:xfrm>
            <a:off x="1906385" y="6356350"/>
            <a:ext cx="2594954" cy="365125"/>
          </a:xfrm>
        </p:spPr>
        <p:txBody>
          <a:bodyPr vert="horz" lIns="91440" tIns="45720" rIns="91440" bIns="45720" rtlCol="0" anchor="ctr">
            <a:normAutofit/>
          </a:bodyPr>
          <a:lstStyle/>
          <a:p>
            <a:pPr algn="r">
              <a:spcAft>
                <a:spcPts val="600"/>
              </a:spcAft>
              <a:defRPr/>
            </a:pPr>
            <a:r>
              <a:rPr lang="en-US" kern="1200">
                <a:solidFill>
                  <a:schemeClr val="tx1">
                    <a:lumMod val="50000"/>
                    <a:lumOff val="50000"/>
                  </a:schemeClr>
                </a:solidFill>
                <a:latin typeface="Calibri" panose="020F0502020204030204"/>
                <a:ea typeface="+mn-ea"/>
                <a:cs typeface="+mn-cs"/>
              </a:rPr>
              <a:t>rshp.scot</a:t>
            </a:r>
          </a:p>
        </p:txBody>
      </p:sp>
      <p:pic>
        <p:nvPicPr>
          <p:cNvPr id="10" name="Picture 2">
            <a:extLst>
              <a:ext uri="{FF2B5EF4-FFF2-40B4-BE49-F238E27FC236}">
                <a16:creationId xmlns:a16="http://schemas.microsoft.com/office/drawing/2014/main" id="{7032F93E-C55B-432A-828D-E784BDACC8B3}"/>
              </a:ext>
            </a:extLst>
          </p:cNvPr>
          <p:cNvPicPr>
            <a:picLocks noGrp="1" noChangeAspect="1" noChangeArrowheads="1"/>
          </p:cNvPicPr>
          <p:nvPr>
            <p:ph sz="half" idx="2"/>
          </p:nvPr>
        </p:nvPicPr>
        <p:blipFill rotWithShape="1">
          <a:blip r:embed="rId3"/>
          <a:srcRect t="9083" r="2" b="7576"/>
          <a:stretch/>
        </p:blipFill>
        <p:spPr bwMode="auto">
          <a:xfrm>
            <a:off x="4868487" y="10"/>
            <a:ext cx="7323513" cy="6857990"/>
          </a:xfrm>
          <a:prstGeom prst="rect">
            <a:avLst/>
          </a:prstGeom>
          <a:noFill/>
        </p:spPr>
      </p:pic>
    </p:spTree>
    <p:custDataLst>
      <p:tags r:id="rId1"/>
    </p:custDataLst>
    <p:extLst>
      <p:ext uri="{BB962C8B-B14F-4D97-AF65-F5344CB8AC3E}">
        <p14:creationId xmlns:p14="http://schemas.microsoft.com/office/powerpoint/2010/main" val="9134824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5116E49A-CA4D-4983-969D-19FE3C55F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Rectangle 19">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03041" y="633619"/>
            <a:ext cx="4279383" cy="5495925"/>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64C4E6CB-175F-489C-B666-0763DBDBF2E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80496" y="630936"/>
            <a:ext cx="5709656" cy="5495544"/>
          </a:xfrm>
          <a:prstGeom prst="rect">
            <a:avLst/>
          </a:prstGeom>
        </p:spPr>
      </p:pic>
      <p:sp>
        <p:nvSpPr>
          <p:cNvPr id="22" name="Rectangle 21">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39033" y="1181536"/>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4" name="Rectangle 23">
            <a:extLst>
              <a:ext uri="{FF2B5EF4-FFF2-40B4-BE49-F238E27FC236}">
                <a16:creationId xmlns:a16="http://schemas.microsoft.com/office/drawing/2014/main" id="{281E2DF8-F6D8-4E5C-B76E-E082FD8C1F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65691" y="2095174"/>
            <a:ext cx="3328416"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68E14334-CE5C-4166-B836-931B31B51255}"/>
              </a:ext>
            </a:extLst>
          </p:cNvPr>
          <p:cNvSpPr>
            <a:spLocks noGrp="1"/>
          </p:cNvSpPr>
          <p:nvPr>
            <p:ph idx="1"/>
          </p:nvPr>
        </p:nvSpPr>
        <p:spPr>
          <a:xfrm>
            <a:off x="7819263" y="2338423"/>
            <a:ext cx="3404594" cy="3557016"/>
          </a:xfrm>
        </p:spPr>
        <p:txBody>
          <a:bodyPr>
            <a:normAutofit/>
          </a:bodyPr>
          <a:lstStyle/>
          <a:p>
            <a:pPr marL="0" indent="0">
              <a:buNone/>
            </a:pPr>
            <a:r>
              <a:rPr lang="en-GB" sz="2400" dirty="0"/>
              <a:t>Menstruation: What to expect </a:t>
            </a:r>
          </a:p>
          <a:p>
            <a:pPr marL="0" indent="0">
              <a:buNone/>
            </a:pPr>
            <a:r>
              <a:rPr lang="en-GB" sz="2400" dirty="0"/>
              <a:t>(duration 3 minutes 18) </a:t>
            </a:r>
            <a:r>
              <a:rPr lang="en-GB" sz="2400" dirty="0">
                <a:hlinkClick r:id="rId3"/>
              </a:rPr>
              <a:t>https://youtu.be/DBe7-PHRav8</a:t>
            </a:r>
            <a:endParaRPr lang="en-GB" sz="2400" dirty="0"/>
          </a:p>
        </p:txBody>
      </p:sp>
    </p:spTree>
    <p:extLst>
      <p:ext uri="{BB962C8B-B14F-4D97-AF65-F5344CB8AC3E}">
        <p14:creationId xmlns:p14="http://schemas.microsoft.com/office/powerpoint/2010/main" val="13040195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B47A3059-69F2-4E12-ACD8-A5FE281919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488270-1A86-414F-9CB7-C972B1425938}"/>
              </a:ext>
            </a:extLst>
          </p:cNvPr>
          <p:cNvSpPr>
            <a:spLocks noGrp="1"/>
          </p:cNvSpPr>
          <p:nvPr>
            <p:ph type="title"/>
          </p:nvPr>
        </p:nvSpPr>
        <p:spPr>
          <a:xfrm>
            <a:off x="7145654" y="991443"/>
            <a:ext cx="4603001" cy="1087819"/>
          </a:xfrm>
        </p:spPr>
        <p:txBody>
          <a:bodyPr anchor="b">
            <a:normAutofit/>
          </a:bodyPr>
          <a:lstStyle/>
          <a:p>
            <a:endParaRPr lang="en-GB" sz="3400"/>
          </a:p>
        </p:txBody>
      </p:sp>
      <p:pic>
        <p:nvPicPr>
          <p:cNvPr id="4" name="Picture 3">
            <a:extLst>
              <a:ext uri="{FF2B5EF4-FFF2-40B4-BE49-F238E27FC236}">
                <a16:creationId xmlns:a16="http://schemas.microsoft.com/office/drawing/2014/main" id="{64C4E6CB-175F-489C-B666-0763DBDBF2E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4595" y="625683"/>
            <a:ext cx="5767563" cy="5551280"/>
          </a:xfrm>
          <a:prstGeom prst="rect">
            <a:avLst/>
          </a:prstGeom>
        </p:spPr>
      </p:pic>
      <p:sp>
        <p:nvSpPr>
          <p:cNvPr id="20" name="Rectangle 19">
            <a:extLst>
              <a:ext uri="{FF2B5EF4-FFF2-40B4-BE49-F238E27FC236}">
                <a16:creationId xmlns:a16="http://schemas.microsoft.com/office/drawing/2014/main" id="{33AE4636-AEEC-45D6-84D4-7AC2DA48E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383398"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2" name="Rectangle 21">
            <a:extLst>
              <a:ext uri="{FF2B5EF4-FFF2-40B4-BE49-F238E27FC236}">
                <a16:creationId xmlns:a16="http://schemas.microsoft.com/office/drawing/2014/main" id="{8D9CE0F4-2EB2-4F1F-8AAC-DB3571D9F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55" y="2285541"/>
            <a:ext cx="45262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68E14334-CE5C-4166-B836-931B31B51255}"/>
              </a:ext>
            </a:extLst>
          </p:cNvPr>
          <p:cNvSpPr>
            <a:spLocks noGrp="1"/>
          </p:cNvSpPr>
          <p:nvPr>
            <p:ph idx="1"/>
          </p:nvPr>
        </p:nvSpPr>
        <p:spPr>
          <a:xfrm>
            <a:off x="7145654" y="2684095"/>
            <a:ext cx="4603001" cy="3492868"/>
          </a:xfrm>
        </p:spPr>
        <p:txBody>
          <a:bodyPr>
            <a:normAutofit/>
          </a:bodyPr>
          <a:lstStyle/>
          <a:p>
            <a:pPr marL="0" indent="0">
              <a:buNone/>
            </a:pPr>
            <a:r>
              <a:rPr lang="en-GB" sz="2400" dirty="0"/>
              <a:t>Period hygiene: Tampons, Pads and Menstrual Cups </a:t>
            </a:r>
          </a:p>
          <a:p>
            <a:pPr marL="0" indent="0">
              <a:buNone/>
            </a:pPr>
            <a:r>
              <a:rPr lang="en-GB" sz="2400" dirty="0"/>
              <a:t>(duration 2 minutes 9) </a:t>
            </a:r>
            <a:r>
              <a:rPr lang="en-GB" sz="2400" u="sng" dirty="0">
                <a:hlinkClick r:id="rId3"/>
              </a:rPr>
              <a:t>https://youtu.be/kmWbOC8Fbb0</a:t>
            </a:r>
            <a:r>
              <a:rPr lang="en-GB" sz="2400" dirty="0"/>
              <a:t> </a:t>
            </a:r>
          </a:p>
        </p:txBody>
      </p:sp>
    </p:spTree>
    <p:extLst>
      <p:ext uri="{BB962C8B-B14F-4D97-AF65-F5344CB8AC3E}">
        <p14:creationId xmlns:p14="http://schemas.microsoft.com/office/powerpoint/2010/main" val="6627633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Explore the products…</a:t>
            </a:r>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9484" t="7473" r="21060" b="12911"/>
          <a:stretch/>
        </p:blipFill>
        <p:spPr>
          <a:xfrm>
            <a:off x="7328079" y="656823"/>
            <a:ext cx="3505349" cy="2678805"/>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2179" y="3166861"/>
            <a:ext cx="2779768" cy="2602874"/>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842" y="1474180"/>
            <a:ext cx="3657600" cy="2441448"/>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27972" y="3672294"/>
            <a:ext cx="2827679" cy="2509565"/>
          </a:xfrm>
          <a:prstGeom prst="rect">
            <a:avLst/>
          </a:prstGeom>
        </p:spPr>
      </p:pic>
    </p:spTree>
    <p:extLst>
      <p:ext uri="{BB962C8B-B14F-4D97-AF65-F5344CB8AC3E}">
        <p14:creationId xmlns:p14="http://schemas.microsoft.com/office/powerpoint/2010/main" val="38255736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632DF175-2DD8-4694-B4BB-045DCFCE73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Rectangle 19">
            <a:extLst>
              <a:ext uri="{FF2B5EF4-FFF2-40B4-BE49-F238E27FC236}">
                <a16:creationId xmlns:a16="http://schemas.microsoft.com/office/drawing/2014/main" id="{9080D120-BD54-46E1-BA37-82F5E8089E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58612" y="633619"/>
            <a:ext cx="6852464" cy="5495925"/>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A close up of a logo&#10;&#10;Description automatically generated">
            <a:extLst>
              <a:ext uri="{FF2B5EF4-FFF2-40B4-BE49-F238E27FC236}">
                <a16:creationId xmlns:a16="http://schemas.microsoft.com/office/drawing/2014/main" id="{D1D3FAC8-4B8A-4F64-9E65-D3F1DC3BFB37}"/>
              </a:ext>
            </a:extLst>
          </p:cNvPr>
          <p:cNvPicPr/>
          <p:nvPr/>
        </p:nvPicPr>
        <p:blipFill rotWithShape="1">
          <a:blip r:embed="rId2" cstate="screen">
            <a:extLst>
              <a:ext uri="{28A0092B-C50C-407E-A947-70E740481C1C}">
                <a14:useLocalDpi xmlns:a14="http://schemas.microsoft.com/office/drawing/2010/main"/>
              </a:ext>
            </a:extLst>
          </a:blip>
          <a:stretch/>
        </p:blipFill>
        <p:spPr>
          <a:xfrm>
            <a:off x="886359" y="633619"/>
            <a:ext cx="3283913" cy="2651760"/>
          </a:xfrm>
          <a:prstGeom prst="rect">
            <a:avLst/>
          </a:prstGeom>
        </p:spPr>
      </p:pic>
      <p:sp>
        <p:nvSpPr>
          <p:cNvPr id="22" name="Rectangle 21">
            <a:extLst>
              <a:ext uri="{FF2B5EF4-FFF2-40B4-BE49-F238E27FC236}">
                <a16:creationId xmlns:a16="http://schemas.microsoft.com/office/drawing/2014/main" id="{81D83946-74FA-498A-AC80-9926F041B5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604" y="1181536"/>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4" name="Rectangle 23">
            <a:extLst>
              <a:ext uri="{FF2B5EF4-FFF2-40B4-BE49-F238E27FC236}">
                <a16:creationId xmlns:a16="http://schemas.microsoft.com/office/drawing/2014/main" id="{5060D983-8B52-443A-8183-2A1DE0561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53073" y="2121408"/>
            <a:ext cx="5824728"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A close up of a computer keyboard&#10;&#10;Description automatically generated">
            <a:extLst>
              <a:ext uri="{FF2B5EF4-FFF2-40B4-BE49-F238E27FC236}">
                <a16:creationId xmlns:a16="http://schemas.microsoft.com/office/drawing/2014/main" id="{3AA8477F-6013-410B-9FEB-1284C94090D4}"/>
              </a:ext>
            </a:extLst>
          </p:cNvPr>
          <p:cNvPicPr>
            <a:picLocks noChangeAspect="1"/>
          </p:cNvPicPr>
          <p:nvPr/>
        </p:nvPicPr>
        <p:blipFill rotWithShape="1">
          <a:blip r:embed="rId3" cstate="screen">
            <a:extLst>
              <a:ext uri="{28A0092B-C50C-407E-A947-70E740481C1C}">
                <a14:useLocalDpi xmlns:a14="http://schemas.microsoft.com/office/drawing/2010/main"/>
              </a:ext>
            </a:extLst>
          </a:blip>
          <a:stretch/>
        </p:blipFill>
        <p:spPr>
          <a:xfrm>
            <a:off x="899691" y="3472468"/>
            <a:ext cx="3253693" cy="2651760"/>
          </a:xfrm>
          <a:prstGeom prst="rect">
            <a:avLst/>
          </a:prstGeom>
        </p:spPr>
      </p:pic>
      <p:sp>
        <p:nvSpPr>
          <p:cNvPr id="3" name="Content Placeholder 2">
            <a:extLst>
              <a:ext uri="{FF2B5EF4-FFF2-40B4-BE49-F238E27FC236}">
                <a16:creationId xmlns:a16="http://schemas.microsoft.com/office/drawing/2014/main" id="{AAE6D484-F349-4D69-9D22-335143E25F77}"/>
              </a:ext>
            </a:extLst>
          </p:cNvPr>
          <p:cNvSpPr>
            <a:spLocks noGrp="1"/>
          </p:cNvSpPr>
          <p:nvPr>
            <p:ph idx="1"/>
          </p:nvPr>
        </p:nvSpPr>
        <p:spPr>
          <a:xfrm>
            <a:off x="5516864" y="2359152"/>
            <a:ext cx="6003511" cy="3429000"/>
          </a:xfrm>
        </p:spPr>
        <p:txBody>
          <a:bodyPr>
            <a:normAutofit/>
          </a:bodyPr>
          <a:lstStyle/>
          <a:p>
            <a:pPr marL="0" indent="0">
              <a:buNone/>
            </a:pPr>
            <a:r>
              <a:rPr lang="en-GB" sz="2400" b="1" dirty="0"/>
              <a:t>Menstruation:</a:t>
            </a:r>
          </a:p>
          <a:p>
            <a:pPr marL="0" indent="0">
              <a:buNone/>
            </a:pPr>
            <a:r>
              <a:rPr lang="en-GB" sz="2400" b="1" dirty="0"/>
              <a:t>True or False?</a:t>
            </a:r>
          </a:p>
          <a:p>
            <a:pPr marL="0" indent="0">
              <a:buNone/>
            </a:pPr>
            <a:endParaRPr lang="en-GB" sz="2400" dirty="0"/>
          </a:p>
          <a:p>
            <a:pPr marL="0" indent="0">
              <a:buNone/>
            </a:pPr>
            <a:r>
              <a:rPr lang="en-GB" sz="2400" dirty="0"/>
              <a:t>This activity ©Hey Girls CIC 2019. Reproduced with kind permission of the owner.</a:t>
            </a:r>
          </a:p>
          <a:p>
            <a:pPr marL="0" indent="0">
              <a:buNone/>
            </a:pPr>
            <a:endParaRPr lang="en-GB" sz="2400" b="1" dirty="0"/>
          </a:p>
          <a:p>
            <a:pPr marL="0" indent="0">
              <a:buNone/>
            </a:pPr>
            <a:r>
              <a:rPr lang="en-GB" sz="2400" b="1" dirty="0"/>
              <a:t> </a:t>
            </a:r>
            <a:endParaRPr lang="en-GB" sz="2400" dirty="0"/>
          </a:p>
        </p:txBody>
      </p:sp>
    </p:spTree>
    <p:extLst>
      <p:ext uri="{BB962C8B-B14F-4D97-AF65-F5344CB8AC3E}">
        <p14:creationId xmlns:p14="http://schemas.microsoft.com/office/powerpoint/2010/main" val="9609594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31EA4A4-5D79-4817-B146-24029A2F3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948E40-D33E-4387-9914-4FE22F072E09}"/>
              </a:ext>
            </a:extLst>
          </p:cNvPr>
          <p:cNvSpPr>
            <a:spLocks noGrp="1"/>
          </p:cNvSpPr>
          <p:nvPr>
            <p:ph type="title"/>
          </p:nvPr>
        </p:nvSpPr>
        <p:spPr>
          <a:xfrm>
            <a:off x="7848600" y="1122363"/>
            <a:ext cx="3977640" cy="3204134"/>
          </a:xfrm>
        </p:spPr>
        <p:txBody>
          <a:bodyPr vert="horz" lIns="91440" tIns="45720" rIns="91440" bIns="45720" rtlCol="0" anchor="b">
            <a:normAutofit/>
          </a:bodyPr>
          <a:lstStyle/>
          <a:p>
            <a:r>
              <a:rPr lang="en-US" sz="2400" b="1" dirty="0"/>
              <a:t>True or False?</a:t>
            </a:r>
          </a:p>
        </p:txBody>
      </p:sp>
      <p:sp>
        <p:nvSpPr>
          <p:cNvPr id="10" name="Content Placeholder 9">
            <a:extLst>
              <a:ext uri="{FF2B5EF4-FFF2-40B4-BE49-F238E27FC236}">
                <a16:creationId xmlns:a16="http://schemas.microsoft.com/office/drawing/2014/main" id="{3E8B19D9-B229-485C-B0B6-FF0B36CA3DE2}"/>
              </a:ext>
            </a:extLst>
          </p:cNvPr>
          <p:cNvSpPr>
            <a:spLocks noGrp="1"/>
          </p:cNvSpPr>
          <p:nvPr>
            <p:ph idx="1"/>
          </p:nvPr>
        </p:nvSpPr>
        <p:spPr>
          <a:xfrm>
            <a:off x="7848600" y="4872922"/>
            <a:ext cx="3977640" cy="1208141"/>
          </a:xfrm>
        </p:spPr>
        <p:txBody>
          <a:bodyPr vert="horz" lIns="91440" tIns="45720" rIns="91440" bIns="45720" rtlCol="0">
            <a:normAutofit/>
          </a:bodyPr>
          <a:lstStyle/>
          <a:p>
            <a:pPr marL="0" indent="0">
              <a:buNone/>
            </a:pPr>
            <a:r>
              <a:rPr lang="en-US" sz="2400" dirty="0"/>
              <a:t>A period is when someone pees blood.</a:t>
            </a:r>
          </a:p>
        </p:txBody>
      </p:sp>
      <p:pic>
        <p:nvPicPr>
          <p:cNvPr id="8" name="Content Placeholder 4">
            <a:extLst>
              <a:ext uri="{FF2B5EF4-FFF2-40B4-BE49-F238E27FC236}">
                <a16:creationId xmlns:a16="http://schemas.microsoft.com/office/drawing/2014/main" id="{E06704C9-8ED5-468C-BF2F-49E768401A4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978" r="1" b="7031"/>
          <a:stretch/>
        </p:blipFill>
        <p:spPr>
          <a:xfrm>
            <a:off x="20" y="10"/>
            <a:ext cx="7443196" cy="6857990"/>
          </a:xfrm>
          <a:prstGeom prst="rect">
            <a:avLst/>
          </a:prstGeom>
        </p:spPr>
      </p:pic>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41565985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8108D317-7CBD-4897-BD1F-959436D2A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black computer mouse on a table&#10;&#10;Description automatically generated">
            <a:extLst>
              <a:ext uri="{FF2B5EF4-FFF2-40B4-BE49-F238E27FC236}">
                <a16:creationId xmlns:a16="http://schemas.microsoft.com/office/drawing/2014/main" id="{854FC5BB-DEE4-490B-9F9E-CF8414EDF6B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462" r="504" b="-2"/>
          <a:stretch/>
        </p:blipFill>
        <p:spPr>
          <a:xfrm>
            <a:off x="-402883" y="-1402"/>
            <a:ext cx="6717436" cy="6857990"/>
          </a:xfrm>
          <a:custGeom>
            <a:avLst/>
            <a:gdLst/>
            <a:ahLst/>
            <a:cxnLst/>
            <a:rect l="l" t="t" r="r" b="b"/>
            <a:pathLst>
              <a:path w="6717456" h="6858000">
                <a:moveTo>
                  <a:pt x="0" y="0"/>
                </a:moveTo>
                <a:lnTo>
                  <a:pt x="6149468" y="0"/>
                </a:lnTo>
                <a:lnTo>
                  <a:pt x="6202448" y="162605"/>
                </a:lnTo>
                <a:cubicBezTo>
                  <a:pt x="6535625" y="1263763"/>
                  <a:pt x="6717456" y="2453207"/>
                  <a:pt x="6717456" y="3694043"/>
                </a:cubicBezTo>
                <a:cubicBezTo>
                  <a:pt x="6717456" y="4757617"/>
                  <a:pt x="6583866" y="5783433"/>
                  <a:pt x="6335883" y="6748259"/>
                </a:cubicBezTo>
                <a:lnTo>
                  <a:pt x="6305198" y="6858000"/>
                </a:lnTo>
                <a:lnTo>
                  <a:pt x="0" y="6858000"/>
                </a:lnTo>
                <a:close/>
              </a:path>
            </a:pathLst>
          </a:custGeom>
          <a:effectLst>
            <a:outerShdw blurRad="50800" dist="38100" algn="l" rotWithShape="0">
              <a:schemeClr val="bg1">
                <a:lumMod val="85000"/>
                <a:alpha val="30000"/>
              </a:schemeClr>
            </a:outerShdw>
          </a:effectLst>
        </p:spPr>
      </p:pic>
      <p:sp>
        <p:nvSpPr>
          <p:cNvPr id="17" name="Rectangle 16">
            <a:extLst>
              <a:ext uri="{FF2B5EF4-FFF2-40B4-BE49-F238E27FC236}">
                <a16:creationId xmlns:a16="http://schemas.microsoft.com/office/drawing/2014/main" id="{D6297641-8B9F-4767-9606-8A1131322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89864"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 name="Rectangle 18">
            <a:extLst>
              <a:ext uri="{FF2B5EF4-FFF2-40B4-BE49-F238E27FC236}">
                <a16:creationId xmlns:a16="http://schemas.microsoft.com/office/drawing/2014/main" id="{D8F3CA65-EA00-46B4-9616-39E6853F7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6172" y="2240371"/>
            <a:ext cx="42062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 name="Content Placeholder 9">
            <a:extLst>
              <a:ext uri="{FF2B5EF4-FFF2-40B4-BE49-F238E27FC236}">
                <a16:creationId xmlns:a16="http://schemas.microsoft.com/office/drawing/2014/main" id="{1012E20C-050C-4B05-9A6C-AB019DE85F33}"/>
              </a:ext>
            </a:extLst>
          </p:cNvPr>
          <p:cNvSpPr>
            <a:spLocks noGrp="1"/>
          </p:cNvSpPr>
          <p:nvPr>
            <p:ph idx="1"/>
          </p:nvPr>
        </p:nvSpPr>
        <p:spPr>
          <a:xfrm>
            <a:off x="7255563" y="2557587"/>
            <a:ext cx="4314645" cy="3717317"/>
          </a:xfrm>
        </p:spPr>
        <p:txBody>
          <a:bodyPr anchor="t">
            <a:normAutofit/>
          </a:bodyPr>
          <a:lstStyle/>
          <a:p>
            <a:pPr marL="0" indent="0">
              <a:buNone/>
            </a:pPr>
            <a:r>
              <a:rPr lang="en-GB" sz="2400" dirty="0"/>
              <a:t>FALSE: Period blood does not come from the urethra (pee tube). It is part of a separate bodily system and comes from the womb, leaving the body through the vagina. </a:t>
            </a:r>
          </a:p>
          <a:p>
            <a:endParaRPr lang="en-US" sz="2400" dirty="0"/>
          </a:p>
        </p:txBody>
      </p:sp>
      <p:sp>
        <p:nvSpPr>
          <p:cNvPr id="9" name="Content Placeholder 9">
            <a:extLst>
              <a:ext uri="{FF2B5EF4-FFF2-40B4-BE49-F238E27FC236}">
                <a16:creationId xmlns:a16="http://schemas.microsoft.com/office/drawing/2014/main" id="{2798B0CC-DBC0-423E-B15C-D7A3DC33A807}"/>
              </a:ext>
            </a:extLst>
          </p:cNvPr>
          <p:cNvSpPr txBox="1">
            <a:spLocks/>
          </p:cNvSpPr>
          <p:nvPr/>
        </p:nvSpPr>
        <p:spPr>
          <a:xfrm>
            <a:off x="7245622" y="888120"/>
            <a:ext cx="3633684" cy="152000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dirty="0"/>
              <a:t>A period is when someone pees blood.</a:t>
            </a:r>
            <a:endParaRPr lang="en-US" sz="2400" dirty="0">
              <a:solidFill>
                <a:srgbClr val="000000"/>
              </a:solidFill>
            </a:endParaRPr>
          </a:p>
        </p:txBody>
      </p:sp>
    </p:spTree>
    <p:extLst>
      <p:ext uri="{BB962C8B-B14F-4D97-AF65-F5344CB8AC3E}">
        <p14:creationId xmlns:p14="http://schemas.microsoft.com/office/powerpoint/2010/main" val="41844816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31EA4A4-5D79-4817-B146-24029A2F3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DD97889B-96BD-409C-8BC5-6AFAE65BE3E4}"/>
              </a:ext>
            </a:extLst>
          </p:cNvPr>
          <p:cNvSpPr>
            <a:spLocks noGrp="1"/>
          </p:cNvSpPr>
          <p:nvPr>
            <p:ph type="title"/>
          </p:nvPr>
        </p:nvSpPr>
        <p:spPr>
          <a:xfrm>
            <a:off x="7848600" y="1122363"/>
            <a:ext cx="3977640" cy="3204134"/>
          </a:xfrm>
        </p:spPr>
        <p:txBody>
          <a:bodyPr vert="horz" lIns="91440" tIns="45720" rIns="91440" bIns="45720" rtlCol="0" anchor="b">
            <a:normAutofit/>
          </a:bodyPr>
          <a:lstStyle/>
          <a:p>
            <a:r>
              <a:rPr lang="en-US" sz="2400" b="1" dirty="0"/>
              <a:t>True or False?</a:t>
            </a:r>
          </a:p>
        </p:txBody>
      </p:sp>
      <p:sp>
        <p:nvSpPr>
          <p:cNvPr id="10" name="Content Placeholder 9">
            <a:extLst>
              <a:ext uri="{FF2B5EF4-FFF2-40B4-BE49-F238E27FC236}">
                <a16:creationId xmlns:a16="http://schemas.microsoft.com/office/drawing/2014/main" id="{3E8B19D9-B229-485C-B0B6-FF0B36CA3DE2}"/>
              </a:ext>
            </a:extLst>
          </p:cNvPr>
          <p:cNvSpPr>
            <a:spLocks noGrp="1"/>
          </p:cNvSpPr>
          <p:nvPr>
            <p:ph idx="1"/>
          </p:nvPr>
        </p:nvSpPr>
        <p:spPr>
          <a:xfrm>
            <a:off x="7848600" y="4872922"/>
            <a:ext cx="3977640" cy="1208141"/>
          </a:xfrm>
        </p:spPr>
        <p:txBody>
          <a:bodyPr vert="horz" lIns="91440" tIns="45720" rIns="91440" bIns="45720" rtlCol="0">
            <a:normAutofit/>
          </a:bodyPr>
          <a:lstStyle/>
          <a:p>
            <a:pPr marL="0" indent="0">
              <a:buNone/>
            </a:pPr>
            <a:r>
              <a:rPr lang="en-US" sz="2400" dirty="0"/>
              <a:t>A period is when someone loses a lot of blood each month. </a:t>
            </a:r>
          </a:p>
        </p:txBody>
      </p:sp>
      <p:pic>
        <p:nvPicPr>
          <p:cNvPr id="8" name="Content Placeholder 4">
            <a:extLst>
              <a:ext uri="{FF2B5EF4-FFF2-40B4-BE49-F238E27FC236}">
                <a16:creationId xmlns:a16="http://schemas.microsoft.com/office/drawing/2014/main" id="{E06704C9-8ED5-468C-BF2F-49E768401A4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978" r="1" b="7031"/>
          <a:stretch/>
        </p:blipFill>
        <p:spPr>
          <a:xfrm>
            <a:off x="20" y="10"/>
            <a:ext cx="7443196" cy="6857990"/>
          </a:xfrm>
          <a:prstGeom prst="rect">
            <a:avLst/>
          </a:prstGeom>
        </p:spPr>
      </p:pic>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29893539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E0C28A69-9B26-45AC-AFF7-719A7A50A0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black computer mouse on a table&#10;&#10;Description automatically generated">
            <a:extLst>
              <a:ext uri="{FF2B5EF4-FFF2-40B4-BE49-F238E27FC236}">
                <a16:creationId xmlns:a16="http://schemas.microsoft.com/office/drawing/2014/main" id="{E663ECA3-E98F-4B69-8846-6A3A414B3F4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665" r="706" b="-2"/>
          <a:stretch/>
        </p:blipFill>
        <p:spPr>
          <a:xfrm>
            <a:off x="20" y="-1"/>
            <a:ext cx="6688434" cy="6858000"/>
          </a:xfrm>
          <a:prstGeom prst="rect">
            <a:avLst/>
          </a:prstGeom>
        </p:spPr>
      </p:pic>
      <p:sp>
        <p:nvSpPr>
          <p:cNvPr id="24" name="Rectangle 23">
            <a:extLst>
              <a:ext uri="{FF2B5EF4-FFF2-40B4-BE49-F238E27FC236}">
                <a16:creationId xmlns:a16="http://schemas.microsoft.com/office/drawing/2014/main" id="{33AE4636-AEEC-45D6-84D4-7AC2DA48E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383398"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8D9CE0F4-2EB2-4F1F-8AAC-DB3571D9F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55" y="2285541"/>
            <a:ext cx="457200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Content Placeholder 9">
            <a:extLst>
              <a:ext uri="{FF2B5EF4-FFF2-40B4-BE49-F238E27FC236}">
                <a16:creationId xmlns:a16="http://schemas.microsoft.com/office/drawing/2014/main" id="{1012E20C-050C-4B05-9A6C-AB019DE85F33}"/>
              </a:ext>
            </a:extLst>
          </p:cNvPr>
          <p:cNvSpPr>
            <a:spLocks noGrp="1"/>
          </p:cNvSpPr>
          <p:nvPr>
            <p:ph idx="1"/>
          </p:nvPr>
        </p:nvSpPr>
        <p:spPr>
          <a:xfrm>
            <a:off x="7145654" y="2684095"/>
            <a:ext cx="4646295" cy="3492868"/>
          </a:xfrm>
        </p:spPr>
        <p:txBody>
          <a:bodyPr>
            <a:normAutofit/>
          </a:bodyPr>
          <a:lstStyle/>
          <a:p>
            <a:pPr marL="0" indent="0">
              <a:buNone/>
            </a:pPr>
            <a:r>
              <a:rPr lang="en-GB" sz="2400" dirty="0"/>
              <a:t>FALSE: The average blood loss is around 1-2 egg cups full, but it can look like more.  If someone is losing a lot of blood they should see their doctor. </a:t>
            </a:r>
          </a:p>
          <a:p>
            <a:pPr marL="0" indent="0">
              <a:buNone/>
            </a:pPr>
            <a:endParaRPr lang="en-US" sz="2400" dirty="0"/>
          </a:p>
        </p:txBody>
      </p:sp>
      <p:sp>
        <p:nvSpPr>
          <p:cNvPr id="11" name="Content Placeholder 9">
            <a:extLst>
              <a:ext uri="{FF2B5EF4-FFF2-40B4-BE49-F238E27FC236}">
                <a16:creationId xmlns:a16="http://schemas.microsoft.com/office/drawing/2014/main" id="{E3986ECB-803B-4607-AB8B-612C5B9A3C2C}"/>
              </a:ext>
            </a:extLst>
          </p:cNvPr>
          <p:cNvSpPr txBox="1">
            <a:spLocks/>
          </p:cNvSpPr>
          <p:nvPr/>
        </p:nvSpPr>
        <p:spPr>
          <a:xfrm>
            <a:off x="7145654" y="1073012"/>
            <a:ext cx="3517249" cy="838352"/>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dirty="0"/>
              <a:t>A period is when someone loses a lot of blood each month. </a:t>
            </a:r>
            <a:endParaRPr lang="en-US" sz="2400" dirty="0">
              <a:solidFill>
                <a:srgbClr val="000000"/>
              </a:solidFill>
            </a:endParaRPr>
          </a:p>
        </p:txBody>
      </p:sp>
    </p:spTree>
    <p:extLst>
      <p:ext uri="{BB962C8B-B14F-4D97-AF65-F5344CB8AC3E}">
        <p14:creationId xmlns:p14="http://schemas.microsoft.com/office/powerpoint/2010/main" val="34839807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31EA4A4-5D79-4817-B146-24029A2F3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B4F330E1-AA66-4A5F-B808-880CEA313CBC}"/>
              </a:ext>
            </a:extLst>
          </p:cNvPr>
          <p:cNvSpPr>
            <a:spLocks noGrp="1"/>
          </p:cNvSpPr>
          <p:nvPr>
            <p:ph type="title"/>
          </p:nvPr>
        </p:nvSpPr>
        <p:spPr>
          <a:xfrm>
            <a:off x="7848600" y="1122363"/>
            <a:ext cx="3977640" cy="3204134"/>
          </a:xfrm>
        </p:spPr>
        <p:txBody>
          <a:bodyPr vert="horz" lIns="91440" tIns="45720" rIns="91440" bIns="45720" rtlCol="0" anchor="b">
            <a:normAutofit/>
          </a:bodyPr>
          <a:lstStyle/>
          <a:p>
            <a:r>
              <a:rPr lang="en-US" sz="2400" b="1" dirty="0"/>
              <a:t>True or False?</a:t>
            </a:r>
          </a:p>
        </p:txBody>
      </p:sp>
      <p:sp>
        <p:nvSpPr>
          <p:cNvPr id="10" name="Content Placeholder 9">
            <a:extLst>
              <a:ext uri="{FF2B5EF4-FFF2-40B4-BE49-F238E27FC236}">
                <a16:creationId xmlns:a16="http://schemas.microsoft.com/office/drawing/2014/main" id="{3E8B19D9-B229-485C-B0B6-FF0B36CA3DE2}"/>
              </a:ext>
            </a:extLst>
          </p:cNvPr>
          <p:cNvSpPr>
            <a:spLocks noGrp="1"/>
          </p:cNvSpPr>
          <p:nvPr>
            <p:ph idx="1"/>
          </p:nvPr>
        </p:nvSpPr>
        <p:spPr>
          <a:xfrm>
            <a:off x="7848600" y="4872922"/>
            <a:ext cx="3977640" cy="1208141"/>
          </a:xfrm>
        </p:spPr>
        <p:txBody>
          <a:bodyPr vert="horz" lIns="91440" tIns="45720" rIns="91440" bIns="45720" rtlCol="0">
            <a:normAutofit/>
          </a:bodyPr>
          <a:lstStyle/>
          <a:p>
            <a:pPr marL="0" indent="0">
              <a:buNone/>
            </a:pPr>
            <a:r>
              <a:rPr lang="en-US" sz="2400" dirty="0"/>
              <a:t>A period is the name for shedding the lining of the womb. </a:t>
            </a:r>
          </a:p>
        </p:txBody>
      </p:sp>
      <p:pic>
        <p:nvPicPr>
          <p:cNvPr id="8" name="Content Placeholder 4">
            <a:extLst>
              <a:ext uri="{FF2B5EF4-FFF2-40B4-BE49-F238E27FC236}">
                <a16:creationId xmlns:a16="http://schemas.microsoft.com/office/drawing/2014/main" id="{E06704C9-8ED5-468C-BF2F-49E768401A4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978" r="1" b="7031"/>
          <a:stretch/>
        </p:blipFill>
        <p:spPr>
          <a:xfrm>
            <a:off x="20" y="10"/>
            <a:ext cx="7443196" cy="6857990"/>
          </a:xfrm>
          <a:prstGeom prst="rect">
            <a:avLst/>
          </a:prstGeom>
        </p:spPr>
      </p:pic>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266535960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31EA4A4-5D79-4817-B146-24029A2F3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9">
            <a:extLst>
              <a:ext uri="{FF2B5EF4-FFF2-40B4-BE49-F238E27FC236}">
                <a16:creationId xmlns:a16="http://schemas.microsoft.com/office/drawing/2014/main" id="{08EB9E21-C03C-4DF4-A4FD-E17FFB2CFFA1}"/>
              </a:ext>
            </a:extLst>
          </p:cNvPr>
          <p:cNvSpPr>
            <a:spLocks noGrp="1"/>
          </p:cNvSpPr>
          <p:nvPr>
            <p:ph type="title"/>
          </p:nvPr>
        </p:nvSpPr>
        <p:spPr>
          <a:xfrm>
            <a:off x="7848600" y="1122363"/>
            <a:ext cx="3977640" cy="3204134"/>
          </a:xfrm>
        </p:spPr>
        <p:txBody>
          <a:bodyPr vert="horz" lIns="91440" tIns="45720" rIns="91440" bIns="45720" rtlCol="0" anchor="b">
            <a:normAutofit/>
          </a:bodyPr>
          <a:lstStyle/>
          <a:p>
            <a:pPr marL="0" indent="0"/>
            <a:r>
              <a:rPr lang="en-US" sz="2400" dirty="0">
                <a:latin typeface="+mn-lt"/>
              </a:rPr>
              <a:t>A period is the name for shedding the lining of the womb. </a:t>
            </a:r>
          </a:p>
        </p:txBody>
      </p:sp>
      <p:sp>
        <p:nvSpPr>
          <p:cNvPr id="10" name="Content Placeholder 9">
            <a:extLst>
              <a:ext uri="{FF2B5EF4-FFF2-40B4-BE49-F238E27FC236}">
                <a16:creationId xmlns:a16="http://schemas.microsoft.com/office/drawing/2014/main" id="{4446765B-FA7B-4DDC-8661-F858B70AD482}"/>
              </a:ext>
            </a:extLst>
          </p:cNvPr>
          <p:cNvSpPr>
            <a:spLocks noGrp="1"/>
          </p:cNvSpPr>
          <p:nvPr>
            <p:ph idx="1"/>
          </p:nvPr>
        </p:nvSpPr>
        <p:spPr>
          <a:xfrm>
            <a:off x="7848600" y="4872922"/>
            <a:ext cx="3977640" cy="1208141"/>
          </a:xfrm>
        </p:spPr>
        <p:txBody>
          <a:bodyPr vert="horz" lIns="91440" tIns="45720" rIns="91440" bIns="45720" rtlCol="0">
            <a:normAutofit/>
          </a:bodyPr>
          <a:lstStyle/>
          <a:p>
            <a:pPr marL="0" indent="0">
              <a:buNone/>
            </a:pPr>
            <a:r>
              <a:rPr lang="en-US" sz="2400" dirty="0"/>
              <a:t>TRUE</a:t>
            </a:r>
          </a:p>
        </p:txBody>
      </p:sp>
      <p:pic>
        <p:nvPicPr>
          <p:cNvPr id="8" name="Content Placeholder 4">
            <a:extLst>
              <a:ext uri="{FF2B5EF4-FFF2-40B4-BE49-F238E27FC236}">
                <a16:creationId xmlns:a16="http://schemas.microsoft.com/office/drawing/2014/main" id="{26DD6EF9-28CE-4BA5-A152-B03476EA41D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051" b="8727"/>
          <a:stretch/>
        </p:blipFill>
        <p:spPr>
          <a:xfrm>
            <a:off x="20" y="10"/>
            <a:ext cx="7443196" cy="6857990"/>
          </a:xfrm>
          <a:prstGeom prst="rect">
            <a:avLst/>
          </a:prstGeom>
        </p:spPr>
      </p:pic>
      <p:sp>
        <p:nvSpPr>
          <p:cNvPr id="17" name="Rectangle 1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 name="Rectangle 1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234686297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31EA4A4-5D79-4817-B146-24029A2F3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C9EF6214-FEFC-4948-B498-755FDA7F6AD9}"/>
              </a:ext>
            </a:extLst>
          </p:cNvPr>
          <p:cNvSpPr>
            <a:spLocks noGrp="1"/>
          </p:cNvSpPr>
          <p:nvPr>
            <p:ph type="title"/>
          </p:nvPr>
        </p:nvSpPr>
        <p:spPr>
          <a:xfrm>
            <a:off x="7848600" y="1122363"/>
            <a:ext cx="3977640" cy="3204134"/>
          </a:xfrm>
        </p:spPr>
        <p:txBody>
          <a:bodyPr vert="horz" lIns="91440" tIns="45720" rIns="91440" bIns="45720" rtlCol="0" anchor="b">
            <a:normAutofit/>
          </a:bodyPr>
          <a:lstStyle/>
          <a:p>
            <a:r>
              <a:rPr lang="en-US" sz="2400" b="1" dirty="0"/>
              <a:t>True or False?</a:t>
            </a:r>
          </a:p>
        </p:txBody>
      </p:sp>
      <p:sp>
        <p:nvSpPr>
          <p:cNvPr id="10" name="Content Placeholder 9">
            <a:extLst>
              <a:ext uri="{FF2B5EF4-FFF2-40B4-BE49-F238E27FC236}">
                <a16:creationId xmlns:a16="http://schemas.microsoft.com/office/drawing/2014/main" id="{3E8B19D9-B229-485C-B0B6-FF0B36CA3DE2}"/>
              </a:ext>
            </a:extLst>
          </p:cNvPr>
          <p:cNvSpPr>
            <a:spLocks noGrp="1"/>
          </p:cNvSpPr>
          <p:nvPr>
            <p:ph idx="1"/>
          </p:nvPr>
        </p:nvSpPr>
        <p:spPr>
          <a:xfrm>
            <a:off x="7848600" y="4872922"/>
            <a:ext cx="3977640" cy="1208141"/>
          </a:xfrm>
        </p:spPr>
        <p:txBody>
          <a:bodyPr vert="horz" lIns="91440" tIns="45720" rIns="91440" bIns="45720" rtlCol="0">
            <a:normAutofit/>
          </a:bodyPr>
          <a:lstStyle/>
          <a:p>
            <a:pPr marL="0" indent="0">
              <a:buNone/>
            </a:pPr>
            <a:r>
              <a:rPr lang="en-US" sz="2400"/>
              <a:t>A period always comes every 28 days.  </a:t>
            </a:r>
          </a:p>
        </p:txBody>
      </p:sp>
      <p:pic>
        <p:nvPicPr>
          <p:cNvPr id="8" name="Content Placeholder 4">
            <a:extLst>
              <a:ext uri="{FF2B5EF4-FFF2-40B4-BE49-F238E27FC236}">
                <a16:creationId xmlns:a16="http://schemas.microsoft.com/office/drawing/2014/main" id="{E06704C9-8ED5-468C-BF2F-49E768401A4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978" r="1" b="7031"/>
          <a:stretch/>
        </p:blipFill>
        <p:spPr>
          <a:xfrm>
            <a:off x="20" y="10"/>
            <a:ext cx="7443196" cy="6857990"/>
          </a:xfrm>
          <a:prstGeom prst="rect">
            <a:avLst/>
          </a:prstGeom>
        </p:spPr>
      </p:pic>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225978934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B90EDA9-2517-46EC-B6D4-3918D04786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FB1AD4-1381-472C-B0E0-3B3F33C5F39E}"/>
              </a:ext>
            </a:extLst>
          </p:cNvPr>
          <p:cNvSpPr>
            <a:spLocks noGrp="1"/>
          </p:cNvSpPr>
          <p:nvPr>
            <p:ph type="title"/>
          </p:nvPr>
        </p:nvSpPr>
        <p:spPr>
          <a:xfrm>
            <a:off x="612648" y="1078992"/>
            <a:ext cx="6272784" cy="1536192"/>
          </a:xfrm>
        </p:spPr>
        <p:txBody>
          <a:bodyPr anchor="b">
            <a:normAutofit/>
          </a:bodyPr>
          <a:lstStyle/>
          <a:p>
            <a:r>
              <a:rPr lang="en-GB" sz="2400">
                <a:latin typeface="+mn-lt"/>
              </a:rPr>
              <a:t>A period always comes every 28 days.  </a:t>
            </a:r>
            <a:br>
              <a:rPr lang="en-US" sz="2400">
                <a:latin typeface="+mn-lt"/>
              </a:rPr>
            </a:br>
            <a:endParaRPr lang="en-GB" sz="2400">
              <a:latin typeface="+mn-lt"/>
            </a:endParaRPr>
          </a:p>
        </p:txBody>
      </p:sp>
      <p:sp>
        <p:nvSpPr>
          <p:cNvPr id="19" name="Rectangle 18">
            <a:extLst>
              <a:ext uri="{FF2B5EF4-FFF2-40B4-BE49-F238E27FC236}">
                <a16:creationId xmlns:a16="http://schemas.microsoft.com/office/drawing/2014/main" id="{D449B1F2-532C-44C7-8AC7-28EA15EE0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0392"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4" name="Content Placeholder 4">
            <a:extLst>
              <a:ext uri="{FF2B5EF4-FFF2-40B4-BE49-F238E27FC236}">
                <a16:creationId xmlns:a16="http://schemas.microsoft.com/office/drawing/2014/main" id="{03DE19B2-3E40-4F1C-8D52-B7FD9C6987D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8807" b="10577"/>
          <a:stretch/>
        </p:blipFill>
        <p:spPr>
          <a:xfrm>
            <a:off x="7684008" y="10"/>
            <a:ext cx="4507992" cy="2934576"/>
          </a:xfrm>
          <a:prstGeom prst="rect">
            <a:avLst/>
          </a:prstGeom>
        </p:spPr>
      </p:pic>
      <p:sp>
        <p:nvSpPr>
          <p:cNvPr id="21" name="Rectangle 20">
            <a:extLst>
              <a:ext uri="{FF2B5EF4-FFF2-40B4-BE49-F238E27FC236}">
                <a16:creationId xmlns:a16="http://schemas.microsoft.com/office/drawing/2014/main" id="{EE7D3784-5CF9-4282-9B1C-52395785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792"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C01221D-F8C9-45BE-9BCB-A4CBA0A45A7E}"/>
              </a:ext>
            </a:extLst>
          </p:cNvPr>
          <p:cNvSpPr>
            <a:spLocks noGrp="1"/>
          </p:cNvSpPr>
          <p:nvPr>
            <p:ph idx="1"/>
          </p:nvPr>
        </p:nvSpPr>
        <p:spPr>
          <a:xfrm>
            <a:off x="612648" y="3355848"/>
            <a:ext cx="6272784" cy="2825496"/>
          </a:xfrm>
        </p:spPr>
        <p:txBody>
          <a:bodyPr>
            <a:normAutofit/>
          </a:bodyPr>
          <a:lstStyle/>
          <a:p>
            <a:pPr marL="0" indent="0">
              <a:buNone/>
            </a:pPr>
            <a:r>
              <a:rPr lang="en-GB" sz="2400" dirty="0"/>
              <a:t>COULD BE TRUE OR FALSE: the average cycle is around 25-35 days. It will be different for everyone.</a:t>
            </a:r>
          </a:p>
          <a:p>
            <a:endParaRPr lang="en-GB" sz="2400" dirty="0"/>
          </a:p>
        </p:txBody>
      </p:sp>
      <p:pic>
        <p:nvPicPr>
          <p:cNvPr id="5" name="Content Placeholder 4">
            <a:extLst>
              <a:ext uri="{FF2B5EF4-FFF2-40B4-BE49-F238E27FC236}">
                <a16:creationId xmlns:a16="http://schemas.microsoft.com/office/drawing/2014/main" id="{9A16BB28-8686-4C9B-8D48-93A50A14278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2" b="5"/>
          <a:stretch/>
        </p:blipFill>
        <p:spPr>
          <a:xfrm>
            <a:off x="7684008" y="3172968"/>
            <a:ext cx="4507992" cy="3685032"/>
          </a:xfrm>
          <a:prstGeom prst="rect">
            <a:avLst/>
          </a:prstGeom>
        </p:spPr>
      </p:pic>
    </p:spTree>
    <p:extLst>
      <p:ext uri="{BB962C8B-B14F-4D97-AF65-F5344CB8AC3E}">
        <p14:creationId xmlns:p14="http://schemas.microsoft.com/office/powerpoint/2010/main" val="4826012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31EA4A4-5D79-4817-B146-24029A2F3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92DF74F0-F57E-4D14-AD1E-0BE4649F4B9F}"/>
              </a:ext>
            </a:extLst>
          </p:cNvPr>
          <p:cNvSpPr>
            <a:spLocks noGrp="1"/>
          </p:cNvSpPr>
          <p:nvPr>
            <p:ph type="title"/>
          </p:nvPr>
        </p:nvSpPr>
        <p:spPr>
          <a:xfrm>
            <a:off x="7848600" y="1122363"/>
            <a:ext cx="3977640" cy="3204134"/>
          </a:xfrm>
        </p:spPr>
        <p:txBody>
          <a:bodyPr vert="horz" lIns="91440" tIns="45720" rIns="91440" bIns="45720" rtlCol="0" anchor="b">
            <a:normAutofit/>
          </a:bodyPr>
          <a:lstStyle/>
          <a:p>
            <a:r>
              <a:rPr lang="en-US" sz="2400" b="1" dirty="0"/>
              <a:t>True or False?</a:t>
            </a:r>
          </a:p>
        </p:txBody>
      </p:sp>
      <p:sp>
        <p:nvSpPr>
          <p:cNvPr id="10" name="Content Placeholder 9">
            <a:extLst>
              <a:ext uri="{FF2B5EF4-FFF2-40B4-BE49-F238E27FC236}">
                <a16:creationId xmlns:a16="http://schemas.microsoft.com/office/drawing/2014/main" id="{3E8B19D9-B229-485C-B0B6-FF0B36CA3DE2}"/>
              </a:ext>
            </a:extLst>
          </p:cNvPr>
          <p:cNvSpPr>
            <a:spLocks noGrp="1"/>
          </p:cNvSpPr>
          <p:nvPr>
            <p:ph idx="1"/>
          </p:nvPr>
        </p:nvSpPr>
        <p:spPr>
          <a:xfrm>
            <a:off x="7848600" y="4872922"/>
            <a:ext cx="3977640" cy="1208141"/>
          </a:xfrm>
        </p:spPr>
        <p:txBody>
          <a:bodyPr vert="horz" lIns="91440" tIns="45720" rIns="91440" bIns="45720" rtlCol="0">
            <a:normAutofit/>
          </a:bodyPr>
          <a:lstStyle/>
          <a:p>
            <a:pPr marL="0" indent="0">
              <a:buNone/>
            </a:pPr>
            <a:r>
              <a:rPr lang="en-US" sz="2400" dirty="0"/>
              <a:t>The start of a period is Day 1 of the menstrual cycle. </a:t>
            </a:r>
          </a:p>
        </p:txBody>
      </p:sp>
      <p:pic>
        <p:nvPicPr>
          <p:cNvPr id="8" name="Content Placeholder 4">
            <a:extLst>
              <a:ext uri="{FF2B5EF4-FFF2-40B4-BE49-F238E27FC236}">
                <a16:creationId xmlns:a16="http://schemas.microsoft.com/office/drawing/2014/main" id="{E06704C9-8ED5-468C-BF2F-49E768401A4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978" r="1" b="7031"/>
          <a:stretch/>
        </p:blipFill>
        <p:spPr>
          <a:xfrm>
            <a:off x="20" y="10"/>
            <a:ext cx="7443196" cy="6857990"/>
          </a:xfrm>
          <a:prstGeom prst="rect">
            <a:avLst/>
          </a:prstGeom>
        </p:spPr>
      </p:pic>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217826272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031EA4A4-5D79-4817-B146-24029A2F3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EA6342-3173-4AA9-BB6E-D45113DD1254}"/>
              </a:ext>
            </a:extLst>
          </p:cNvPr>
          <p:cNvSpPr>
            <a:spLocks noGrp="1"/>
          </p:cNvSpPr>
          <p:nvPr>
            <p:ph type="title"/>
          </p:nvPr>
        </p:nvSpPr>
        <p:spPr>
          <a:xfrm>
            <a:off x="7848600" y="1122363"/>
            <a:ext cx="3977640" cy="3204134"/>
          </a:xfrm>
        </p:spPr>
        <p:txBody>
          <a:bodyPr vert="horz" lIns="91440" tIns="45720" rIns="91440" bIns="45720" rtlCol="0" anchor="b">
            <a:normAutofit/>
          </a:bodyPr>
          <a:lstStyle/>
          <a:p>
            <a:r>
              <a:rPr lang="en-US" sz="2400" dirty="0">
                <a:latin typeface="+mn-lt"/>
              </a:rPr>
              <a:t>The start of a period is Day 1 of the menstrual cycle. </a:t>
            </a:r>
            <a:br>
              <a:rPr lang="en-US" sz="2400" dirty="0">
                <a:latin typeface="+mn-lt"/>
              </a:rPr>
            </a:br>
            <a:endParaRPr lang="en-US" sz="2400" dirty="0">
              <a:latin typeface="+mn-lt"/>
            </a:endParaRPr>
          </a:p>
        </p:txBody>
      </p:sp>
      <p:sp>
        <p:nvSpPr>
          <p:cNvPr id="10" name="Content Placeholder 9">
            <a:extLst>
              <a:ext uri="{FF2B5EF4-FFF2-40B4-BE49-F238E27FC236}">
                <a16:creationId xmlns:a16="http://schemas.microsoft.com/office/drawing/2014/main" id="{4446765B-FA7B-4DDC-8661-F858B70AD482}"/>
              </a:ext>
            </a:extLst>
          </p:cNvPr>
          <p:cNvSpPr>
            <a:spLocks noGrp="1"/>
          </p:cNvSpPr>
          <p:nvPr>
            <p:ph idx="1"/>
          </p:nvPr>
        </p:nvSpPr>
        <p:spPr>
          <a:xfrm>
            <a:off x="7848600" y="4872922"/>
            <a:ext cx="3977640" cy="1208141"/>
          </a:xfrm>
        </p:spPr>
        <p:txBody>
          <a:bodyPr vert="horz" lIns="91440" tIns="45720" rIns="91440" bIns="45720" rtlCol="0">
            <a:normAutofit/>
          </a:bodyPr>
          <a:lstStyle/>
          <a:p>
            <a:pPr marL="0" indent="0">
              <a:buNone/>
            </a:pPr>
            <a:r>
              <a:rPr lang="en-US" sz="2400" dirty="0"/>
              <a:t>TRUE</a:t>
            </a:r>
          </a:p>
        </p:txBody>
      </p:sp>
      <p:pic>
        <p:nvPicPr>
          <p:cNvPr id="8" name="Content Placeholder 4">
            <a:extLst>
              <a:ext uri="{FF2B5EF4-FFF2-40B4-BE49-F238E27FC236}">
                <a16:creationId xmlns:a16="http://schemas.microsoft.com/office/drawing/2014/main" id="{26DD6EF9-28CE-4BA5-A152-B03476EA41D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051" b="8727"/>
          <a:stretch/>
        </p:blipFill>
        <p:spPr>
          <a:xfrm>
            <a:off x="20" y="10"/>
            <a:ext cx="7443196" cy="6857990"/>
          </a:xfrm>
          <a:prstGeom prst="rect">
            <a:avLst/>
          </a:prstGeom>
        </p:spPr>
      </p:pic>
      <p:sp>
        <p:nvSpPr>
          <p:cNvPr id="26" name="Rectangle 2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8" name="Rectangle 2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3219192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31EA4A4-5D79-4817-B146-24029A2F3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F3C8A6EA-A984-4A07-9E5E-141E9E0F7DB0}"/>
              </a:ext>
            </a:extLst>
          </p:cNvPr>
          <p:cNvSpPr>
            <a:spLocks noGrp="1"/>
          </p:cNvSpPr>
          <p:nvPr>
            <p:ph type="title"/>
          </p:nvPr>
        </p:nvSpPr>
        <p:spPr>
          <a:xfrm>
            <a:off x="7848600" y="1122363"/>
            <a:ext cx="3977640" cy="3204134"/>
          </a:xfrm>
        </p:spPr>
        <p:txBody>
          <a:bodyPr vert="horz" lIns="91440" tIns="45720" rIns="91440" bIns="45720" rtlCol="0" anchor="b">
            <a:normAutofit/>
          </a:bodyPr>
          <a:lstStyle/>
          <a:p>
            <a:r>
              <a:rPr lang="en-US" sz="2400" b="1" dirty="0"/>
              <a:t>True or False?</a:t>
            </a:r>
          </a:p>
        </p:txBody>
      </p:sp>
      <p:sp>
        <p:nvSpPr>
          <p:cNvPr id="10" name="Content Placeholder 9">
            <a:extLst>
              <a:ext uri="{FF2B5EF4-FFF2-40B4-BE49-F238E27FC236}">
                <a16:creationId xmlns:a16="http://schemas.microsoft.com/office/drawing/2014/main" id="{3E8B19D9-B229-485C-B0B6-FF0B36CA3DE2}"/>
              </a:ext>
            </a:extLst>
          </p:cNvPr>
          <p:cNvSpPr>
            <a:spLocks noGrp="1"/>
          </p:cNvSpPr>
          <p:nvPr>
            <p:ph idx="1"/>
          </p:nvPr>
        </p:nvSpPr>
        <p:spPr>
          <a:xfrm>
            <a:off x="7848600" y="4872922"/>
            <a:ext cx="3977640" cy="1208141"/>
          </a:xfrm>
        </p:spPr>
        <p:txBody>
          <a:bodyPr vert="horz" lIns="91440" tIns="45720" rIns="91440" bIns="45720" rtlCol="0">
            <a:normAutofit/>
          </a:bodyPr>
          <a:lstStyle/>
          <a:p>
            <a:pPr marL="0" indent="0">
              <a:buNone/>
            </a:pPr>
            <a:r>
              <a:rPr lang="en-US" sz="2400" dirty="0"/>
              <a:t>A period is made up of blood alone.  </a:t>
            </a:r>
          </a:p>
        </p:txBody>
      </p:sp>
      <p:pic>
        <p:nvPicPr>
          <p:cNvPr id="8" name="Content Placeholder 4">
            <a:extLst>
              <a:ext uri="{FF2B5EF4-FFF2-40B4-BE49-F238E27FC236}">
                <a16:creationId xmlns:a16="http://schemas.microsoft.com/office/drawing/2014/main" id="{E06704C9-8ED5-468C-BF2F-49E768401A4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978" r="1" b="7031"/>
          <a:stretch/>
        </p:blipFill>
        <p:spPr>
          <a:xfrm>
            <a:off x="20" y="10"/>
            <a:ext cx="7443196" cy="6857990"/>
          </a:xfrm>
          <a:prstGeom prst="rect">
            <a:avLst/>
          </a:prstGeom>
        </p:spPr>
      </p:pic>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12379407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C2F8F76-4F55-4ED5-AC3D-1714C449C8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black computer mouse on a table&#10;&#10;Description automatically generated">
            <a:extLst>
              <a:ext uri="{FF2B5EF4-FFF2-40B4-BE49-F238E27FC236}">
                <a16:creationId xmlns:a16="http://schemas.microsoft.com/office/drawing/2014/main" id="{D3B4BBD7-3CEC-4577-B6E1-0945BCCA2EB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540" r="-1" b="8350"/>
          <a:stretch/>
        </p:blipFill>
        <p:spPr>
          <a:xfrm>
            <a:off x="0" y="354270"/>
            <a:ext cx="7439033" cy="6149460"/>
          </a:xfrm>
          <a:prstGeom prst="rect">
            <a:avLst/>
          </a:prstGeom>
        </p:spPr>
      </p:pic>
      <p:sp useBgFill="1">
        <p:nvSpPr>
          <p:cNvPr id="23" name="Rectangle 22">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03041" y="633619"/>
            <a:ext cx="4279383" cy="5495925"/>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C5247F9-3CF2-454E-8341-20F9A5BEBBBC}"/>
              </a:ext>
            </a:extLst>
          </p:cNvPr>
          <p:cNvSpPr>
            <a:spLocks noGrp="1"/>
          </p:cNvSpPr>
          <p:nvPr>
            <p:ph type="title"/>
          </p:nvPr>
        </p:nvSpPr>
        <p:spPr>
          <a:xfrm>
            <a:off x="7938533" y="978619"/>
            <a:ext cx="3404594" cy="1106424"/>
          </a:xfrm>
        </p:spPr>
        <p:txBody>
          <a:bodyPr>
            <a:normAutofit/>
          </a:bodyPr>
          <a:lstStyle/>
          <a:p>
            <a:r>
              <a:rPr lang="en-GB" sz="2400" dirty="0">
                <a:latin typeface="+mn-lt"/>
              </a:rPr>
              <a:t>A period is made up of blood alone.</a:t>
            </a:r>
          </a:p>
        </p:txBody>
      </p:sp>
      <p:sp>
        <p:nvSpPr>
          <p:cNvPr id="25" name="Rectangle 24">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39033" y="117043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7" name="Rectangle 26">
            <a:extLst>
              <a:ext uri="{FF2B5EF4-FFF2-40B4-BE49-F238E27FC236}">
                <a16:creationId xmlns:a16="http://schemas.microsoft.com/office/drawing/2014/main" id="{281E2DF8-F6D8-4E5C-B76E-E082FD8C1F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65691" y="2122470"/>
            <a:ext cx="3328416"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Content Placeholder 8">
            <a:extLst>
              <a:ext uri="{FF2B5EF4-FFF2-40B4-BE49-F238E27FC236}">
                <a16:creationId xmlns:a16="http://schemas.microsoft.com/office/drawing/2014/main" id="{940FB461-5A98-4F1C-9EC4-1C7723FCD2E9}"/>
              </a:ext>
            </a:extLst>
          </p:cNvPr>
          <p:cNvSpPr>
            <a:spLocks noGrp="1"/>
          </p:cNvSpPr>
          <p:nvPr>
            <p:ph idx="1"/>
          </p:nvPr>
        </p:nvSpPr>
        <p:spPr>
          <a:xfrm>
            <a:off x="7938532" y="2359152"/>
            <a:ext cx="3404594" cy="3429000"/>
          </a:xfrm>
        </p:spPr>
        <p:txBody>
          <a:bodyPr>
            <a:normAutofit/>
          </a:bodyPr>
          <a:lstStyle/>
          <a:p>
            <a:pPr marL="0" indent="0">
              <a:buNone/>
            </a:pPr>
            <a:r>
              <a:rPr lang="en-GB" sz="2400" dirty="0"/>
              <a:t>FALSE: Period blood is a mixture of tissue, blood &amp; mucus.</a:t>
            </a:r>
          </a:p>
          <a:p>
            <a:endParaRPr lang="en-US" sz="2400" dirty="0"/>
          </a:p>
        </p:txBody>
      </p:sp>
    </p:spTree>
    <p:extLst>
      <p:ext uri="{BB962C8B-B14F-4D97-AF65-F5344CB8AC3E}">
        <p14:creationId xmlns:p14="http://schemas.microsoft.com/office/powerpoint/2010/main" val="114995995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31EA4A4-5D79-4817-B146-24029A2F3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F5307A4A-20C3-4DCE-877E-1DEEE8813C19}"/>
              </a:ext>
            </a:extLst>
          </p:cNvPr>
          <p:cNvSpPr>
            <a:spLocks noGrp="1"/>
          </p:cNvSpPr>
          <p:nvPr>
            <p:ph type="title"/>
          </p:nvPr>
        </p:nvSpPr>
        <p:spPr>
          <a:xfrm>
            <a:off x="7848600" y="1122363"/>
            <a:ext cx="3977640" cy="3204134"/>
          </a:xfrm>
        </p:spPr>
        <p:txBody>
          <a:bodyPr vert="horz" lIns="91440" tIns="45720" rIns="91440" bIns="45720" rtlCol="0" anchor="b">
            <a:normAutofit/>
          </a:bodyPr>
          <a:lstStyle/>
          <a:p>
            <a:r>
              <a:rPr lang="en-US" sz="2400" b="1" dirty="0"/>
              <a:t>True or False?</a:t>
            </a:r>
          </a:p>
        </p:txBody>
      </p:sp>
      <p:sp>
        <p:nvSpPr>
          <p:cNvPr id="10" name="Content Placeholder 9">
            <a:extLst>
              <a:ext uri="{FF2B5EF4-FFF2-40B4-BE49-F238E27FC236}">
                <a16:creationId xmlns:a16="http://schemas.microsoft.com/office/drawing/2014/main" id="{3E8B19D9-B229-485C-B0B6-FF0B36CA3DE2}"/>
              </a:ext>
            </a:extLst>
          </p:cNvPr>
          <p:cNvSpPr>
            <a:spLocks noGrp="1"/>
          </p:cNvSpPr>
          <p:nvPr>
            <p:ph idx="1"/>
          </p:nvPr>
        </p:nvSpPr>
        <p:spPr>
          <a:xfrm>
            <a:off x="7848600" y="4872922"/>
            <a:ext cx="3977640" cy="1208141"/>
          </a:xfrm>
        </p:spPr>
        <p:txBody>
          <a:bodyPr vert="horz" lIns="91440" tIns="45720" rIns="91440" bIns="45720" rtlCol="0">
            <a:normAutofit/>
          </a:bodyPr>
          <a:lstStyle/>
          <a:p>
            <a:pPr marL="0" indent="0">
              <a:buNone/>
            </a:pPr>
            <a:r>
              <a:rPr lang="en-US" sz="2400" dirty="0"/>
              <a:t>A period always lasts for 5 days.  </a:t>
            </a:r>
          </a:p>
        </p:txBody>
      </p:sp>
      <p:pic>
        <p:nvPicPr>
          <p:cNvPr id="8" name="Content Placeholder 4">
            <a:extLst>
              <a:ext uri="{FF2B5EF4-FFF2-40B4-BE49-F238E27FC236}">
                <a16:creationId xmlns:a16="http://schemas.microsoft.com/office/drawing/2014/main" id="{E06704C9-8ED5-468C-BF2F-49E768401A4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978" r="1" b="7031"/>
          <a:stretch/>
        </p:blipFill>
        <p:spPr>
          <a:xfrm>
            <a:off x="20" y="10"/>
            <a:ext cx="7443196" cy="6857990"/>
          </a:xfrm>
          <a:prstGeom prst="rect">
            <a:avLst/>
          </a:prstGeom>
        </p:spPr>
      </p:pic>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148354811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8108D317-7CBD-4897-BD1F-959436D2A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CFB347-1F24-4137-8BBA-11491109DC87}"/>
              </a:ext>
            </a:extLst>
          </p:cNvPr>
          <p:cNvSpPr>
            <a:spLocks noGrp="1"/>
          </p:cNvSpPr>
          <p:nvPr>
            <p:ph type="title"/>
          </p:nvPr>
        </p:nvSpPr>
        <p:spPr>
          <a:xfrm>
            <a:off x="7255564" y="834888"/>
            <a:ext cx="4314645" cy="1268958"/>
          </a:xfrm>
        </p:spPr>
        <p:txBody>
          <a:bodyPr anchor="b">
            <a:normAutofit/>
          </a:bodyPr>
          <a:lstStyle/>
          <a:p>
            <a:r>
              <a:rPr lang="en-GB" sz="2400" dirty="0">
                <a:latin typeface="+mn-lt"/>
              </a:rPr>
              <a:t>A period always lasts for 5 days.</a:t>
            </a:r>
          </a:p>
        </p:txBody>
      </p:sp>
      <p:pic>
        <p:nvPicPr>
          <p:cNvPr id="4" name="Picture 3" descr="A black computer mouse on a table&#10;&#10;Description automatically generated">
            <a:extLst>
              <a:ext uri="{FF2B5EF4-FFF2-40B4-BE49-F238E27FC236}">
                <a16:creationId xmlns:a16="http://schemas.microsoft.com/office/drawing/2014/main" id="{CB919764-B068-45AB-8E5B-65B63A75C9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462" r="504" b="-2"/>
          <a:stretch/>
        </p:blipFill>
        <p:spPr>
          <a:xfrm>
            <a:off x="20" y="10"/>
            <a:ext cx="6717436" cy="6857990"/>
          </a:xfrm>
          <a:custGeom>
            <a:avLst/>
            <a:gdLst/>
            <a:ahLst/>
            <a:cxnLst/>
            <a:rect l="l" t="t" r="r" b="b"/>
            <a:pathLst>
              <a:path w="6717456" h="6858000">
                <a:moveTo>
                  <a:pt x="0" y="0"/>
                </a:moveTo>
                <a:lnTo>
                  <a:pt x="6149468" y="0"/>
                </a:lnTo>
                <a:lnTo>
                  <a:pt x="6202448" y="162605"/>
                </a:lnTo>
                <a:cubicBezTo>
                  <a:pt x="6535625" y="1263763"/>
                  <a:pt x="6717456" y="2453207"/>
                  <a:pt x="6717456" y="3694043"/>
                </a:cubicBezTo>
                <a:cubicBezTo>
                  <a:pt x="6717456" y="4757617"/>
                  <a:pt x="6583866" y="5783433"/>
                  <a:pt x="6335883" y="6748259"/>
                </a:cubicBezTo>
                <a:lnTo>
                  <a:pt x="6305198" y="6858000"/>
                </a:lnTo>
                <a:lnTo>
                  <a:pt x="0" y="6858000"/>
                </a:lnTo>
                <a:close/>
              </a:path>
            </a:pathLst>
          </a:custGeom>
          <a:effectLst>
            <a:outerShdw blurRad="50800" dist="38100" algn="l" rotWithShape="0">
              <a:schemeClr val="bg1">
                <a:lumMod val="85000"/>
                <a:alpha val="30000"/>
              </a:schemeClr>
            </a:outerShdw>
          </a:effectLst>
        </p:spPr>
      </p:pic>
      <p:sp>
        <p:nvSpPr>
          <p:cNvPr id="34" name="Rectangle 33">
            <a:extLst>
              <a:ext uri="{FF2B5EF4-FFF2-40B4-BE49-F238E27FC236}">
                <a16:creationId xmlns:a16="http://schemas.microsoft.com/office/drawing/2014/main" id="{D6297641-8B9F-4767-9606-8A1131322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89864"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6" name="Rectangle 35">
            <a:extLst>
              <a:ext uri="{FF2B5EF4-FFF2-40B4-BE49-F238E27FC236}">
                <a16:creationId xmlns:a16="http://schemas.microsoft.com/office/drawing/2014/main" id="{D8F3CA65-EA00-46B4-9616-39E6853F7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6172" y="2240371"/>
            <a:ext cx="42062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9" name="Content Placeholder 8">
            <a:extLst>
              <a:ext uri="{FF2B5EF4-FFF2-40B4-BE49-F238E27FC236}">
                <a16:creationId xmlns:a16="http://schemas.microsoft.com/office/drawing/2014/main" id="{3C51BE58-6964-4D4B-9714-F9DAE4B5A584}"/>
              </a:ext>
            </a:extLst>
          </p:cNvPr>
          <p:cNvSpPr>
            <a:spLocks noGrp="1"/>
          </p:cNvSpPr>
          <p:nvPr>
            <p:ph idx="1"/>
          </p:nvPr>
        </p:nvSpPr>
        <p:spPr>
          <a:xfrm>
            <a:off x="7255563" y="2557587"/>
            <a:ext cx="4314645" cy="3717317"/>
          </a:xfrm>
        </p:spPr>
        <p:txBody>
          <a:bodyPr anchor="t">
            <a:normAutofit/>
          </a:bodyPr>
          <a:lstStyle/>
          <a:p>
            <a:pPr marL="0" indent="0">
              <a:buNone/>
            </a:pPr>
            <a:r>
              <a:rPr lang="en-GB" sz="2400" dirty="0"/>
              <a:t>FALSE: period length varies from person to person, it normally lasts between 3-7 days</a:t>
            </a:r>
          </a:p>
          <a:p>
            <a:endParaRPr lang="en-US" sz="2400" dirty="0"/>
          </a:p>
        </p:txBody>
      </p:sp>
    </p:spTree>
    <p:extLst>
      <p:ext uri="{BB962C8B-B14F-4D97-AF65-F5344CB8AC3E}">
        <p14:creationId xmlns:p14="http://schemas.microsoft.com/office/powerpoint/2010/main" val="384256630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31EA4A4-5D79-4817-B146-24029A2F3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23528653-6BCA-4288-8CDE-082491B61393}"/>
              </a:ext>
            </a:extLst>
          </p:cNvPr>
          <p:cNvSpPr>
            <a:spLocks noGrp="1"/>
          </p:cNvSpPr>
          <p:nvPr>
            <p:ph type="title"/>
          </p:nvPr>
        </p:nvSpPr>
        <p:spPr>
          <a:xfrm>
            <a:off x="7848600" y="1122363"/>
            <a:ext cx="3977640" cy="3204134"/>
          </a:xfrm>
        </p:spPr>
        <p:txBody>
          <a:bodyPr vert="horz" lIns="91440" tIns="45720" rIns="91440" bIns="45720" rtlCol="0" anchor="b">
            <a:normAutofit/>
          </a:bodyPr>
          <a:lstStyle/>
          <a:p>
            <a:r>
              <a:rPr lang="en-US" sz="2400" b="1" dirty="0"/>
              <a:t>True or False?</a:t>
            </a:r>
          </a:p>
        </p:txBody>
      </p:sp>
      <p:sp>
        <p:nvSpPr>
          <p:cNvPr id="10" name="Content Placeholder 9">
            <a:extLst>
              <a:ext uri="{FF2B5EF4-FFF2-40B4-BE49-F238E27FC236}">
                <a16:creationId xmlns:a16="http://schemas.microsoft.com/office/drawing/2014/main" id="{3E8B19D9-B229-485C-B0B6-FF0B36CA3DE2}"/>
              </a:ext>
            </a:extLst>
          </p:cNvPr>
          <p:cNvSpPr>
            <a:spLocks noGrp="1"/>
          </p:cNvSpPr>
          <p:nvPr>
            <p:ph idx="1"/>
          </p:nvPr>
        </p:nvSpPr>
        <p:spPr>
          <a:xfrm>
            <a:off x="7848600" y="4872922"/>
            <a:ext cx="3977640" cy="1208141"/>
          </a:xfrm>
        </p:spPr>
        <p:txBody>
          <a:bodyPr vert="horz" lIns="91440" tIns="45720" rIns="91440" bIns="45720" rtlCol="0">
            <a:normAutofit/>
          </a:bodyPr>
          <a:lstStyle/>
          <a:p>
            <a:pPr marL="0" indent="0">
              <a:buNone/>
            </a:pPr>
            <a:r>
              <a:rPr lang="en-US" sz="2400" dirty="0"/>
              <a:t>You can hold in a period like you can hold in a wee.  </a:t>
            </a:r>
          </a:p>
        </p:txBody>
      </p:sp>
      <p:pic>
        <p:nvPicPr>
          <p:cNvPr id="8" name="Content Placeholder 4">
            <a:extLst>
              <a:ext uri="{FF2B5EF4-FFF2-40B4-BE49-F238E27FC236}">
                <a16:creationId xmlns:a16="http://schemas.microsoft.com/office/drawing/2014/main" id="{E06704C9-8ED5-468C-BF2F-49E768401A4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978" r="1" b="7031"/>
          <a:stretch/>
        </p:blipFill>
        <p:spPr>
          <a:xfrm>
            <a:off x="20" y="10"/>
            <a:ext cx="7443196" cy="6857990"/>
          </a:xfrm>
          <a:prstGeom prst="rect">
            <a:avLst/>
          </a:prstGeom>
        </p:spPr>
      </p:pic>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190113075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108D317-7CBD-4897-BD1F-959436D2A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27BBA6-6973-4FEF-99B8-7E41836C55BB}"/>
              </a:ext>
            </a:extLst>
          </p:cNvPr>
          <p:cNvSpPr>
            <a:spLocks noGrp="1"/>
          </p:cNvSpPr>
          <p:nvPr>
            <p:ph type="title"/>
          </p:nvPr>
        </p:nvSpPr>
        <p:spPr>
          <a:xfrm>
            <a:off x="7255564" y="834888"/>
            <a:ext cx="4314645" cy="1268958"/>
          </a:xfrm>
        </p:spPr>
        <p:txBody>
          <a:bodyPr anchor="b">
            <a:normAutofit/>
          </a:bodyPr>
          <a:lstStyle/>
          <a:p>
            <a:r>
              <a:rPr lang="en-GB" sz="2400" dirty="0">
                <a:latin typeface="+mn-lt"/>
              </a:rPr>
              <a:t>You can hold in a period like you can hold in a wee.</a:t>
            </a:r>
          </a:p>
        </p:txBody>
      </p:sp>
      <p:pic>
        <p:nvPicPr>
          <p:cNvPr id="4" name="Picture 3" descr="A black computer mouse on a table&#10;&#10;Description automatically generated">
            <a:extLst>
              <a:ext uri="{FF2B5EF4-FFF2-40B4-BE49-F238E27FC236}">
                <a16:creationId xmlns:a16="http://schemas.microsoft.com/office/drawing/2014/main" id="{DA6F5239-F2A0-4685-A71E-BB647A93AD9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462" r="504" b="-2"/>
          <a:stretch/>
        </p:blipFill>
        <p:spPr>
          <a:xfrm>
            <a:off x="20" y="10"/>
            <a:ext cx="6717436" cy="6857990"/>
          </a:xfrm>
          <a:custGeom>
            <a:avLst/>
            <a:gdLst/>
            <a:ahLst/>
            <a:cxnLst/>
            <a:rect l="l" t="t" r="r" b="b"/>
            <a:pathLst>
              <a:path w="6717456" h="6858000">
                <a:moveTo>
                  <a:pt x="0" y="0"/>
                </a:moveTo>
                <a:lnTo>
                  <a:pt x="6149468" y="0"/>
                </a:lnTo>
                <a:lnTo>
                  <a:pt x="6202448" y="162605"/>
                </a:lnTo>
                <a:cubicBezTo>
                  <a:pt x="6535625" y="1263763"/>
                  <a:pt x="6717456" y="2453207"/>
                  <a:pt x="6717456" y="3694043"/>
                </a:cubicBezTo>
                <a:cubicBezTo>
                  <a:pt x="6717456" y="4757617"/>
                  <a:pt x="6583866" y="5783433"/>
                  <a:pt x="6335883" y="6748259"/>
                </a:cubicBezTo>
                <a:lnTo>
                  <a:pt x="6305198" y="6858000"/>
                </a:lnTo>
                <a:lnTo>
                  <a:pt x="0" y="6858000"/>
                </a:lnTo>
                <a:close/>
              </a:path>
            </a:pathLst>
          </a:custGeom>
          <a:effectLst>
            <a:outerShdw blurRad="50800" dist="38100" algn="l" rotWithShape="0">
              <a:schemeClr val="bg1">
                <a:lumMod val="85000"/>
                <a:alpha val="30000"/>
              </a:schemeClr>
            </a:outerShdw>
          </a:effectLst>
        </p:spPr>
      </p:pic>
      <p:sp>
        <p:nvSpPr>
          <p:cNvPr id="23" name="Rectangle 22">
            <a:extLst>
              <a:ext uri="{FF2B5EF4-FFF2-40B4-BE49-F238E27FC236}">
                <a16:creationId xmlns:a16="http://schemas.microsoft.com/office/drawing/2014/main" id="{D6297641-8B9F-4767-9606-8A1131322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89864"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D8F3CA65-EA00-46B4-9616-39E6853F7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6172" y="2240371"/>
            <a:ext cx="42062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9" name="Content Placeholder 8">
            <a:extLst>
              <a:ext uri="{FF2B5EF4-FFF2-40B4-BE49-F238E27FC236}">
                <a16:creationId xmlns:a16="http://schemas.microsoft.com/office/drawing/2014/main" id="{F345C693-6819-48EB-AA9F-292261321335}"/>
              </a:ext>
            </a:extLst>
          </p:cNvPr>
          <p:cNvSpPr>
            <a:spLocks noGrp="1"/>
          </p:cNvSpPr>
          <p:nvPr>
            <p:ph idx="1"/>
          </p:nvPr>
        </p:nvSpPr>
        <p:spPr>
          <a:xfrm>
            <a:off x="7255563" y="2557587"/>
            <a:ext cx="4314645" cy="3717317"/>
          </a:xfrm>
        </p:spPr>
        <p:txBody>
          <a:bodyPr anchor="t">
            <a:normAutofit/>
          </a:bodyPr>
          <a:lstStyle/>
          <a:p>
            <a:pPr marL="0" indent="0">
              <a:buNone/>
            </a:pPr>
            <a:r>
              <a:rPr lang="en-GB" sz="2400" dirty="0"/>
              <a:t>FALSE: The muscles in the vagina are not like the muscles in the urethra, you cannot  stop or start period flow at will, it just drips out. This is why period products are used.</a:t>
            </a:r>
          </a:p>
          <a:p>
            <a:endParaRPr lang="en-US" sz="2400" dirty="0"/>
          </a:p>
        </p:txBody>
      </p:sp>
    </p:spTree>
    <p:extLst>
      <p:ext uri="{BB962C8B-B14F-4D97-AF65-F5344CB8AC3E}">
        <p14:creationId xmlns:p14="http://schemas.microsoft.com/office/powerpoint/2010/main" val="35278607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31EA4A4-5D79-4817-B146-24029A2F3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52E99E9C-F20B-443B-AD65-6330EBB8C121}"/>
              </a:ext>
            </a:extLst>
          </p:cNvPr>
          <p:cNvSpPr>
            <a:spLocks noGrp="1"/>
          </p:cNvSpPr>
          <p:nvPr>
            <p:ph type="title"/>
          </p:nvPr>
        </p:nvSpPr>
        <p:spPr>
          <a:xfrm>
            <a:off x="7848600" y="1122363"/>
            <a:ext cx="3977640" cy="3204134"/>
          </a:xfrm>
        </p:spPr>
        <p:txBody>
          <a:bodyPr vert="horz" lIns="91440" tIns="45720" rIns="91440" bIns="45720" rtlCol="0" anchor="b">
            <a:normAutofit/>
          </a:bodyPr>
          <a:lstStyle/>
          <a:p>
            <a:r>
              <a:rPr lang="en-US" sz="2400" b="1" dirty="0"/>
              <a:t>True or False?</a:t>
            </a:r>
          </a:p>
        </p:txBody>
      </p:sp>
      <p:sp>
        <p:nvSpPr>
          <p:cNvPr id="10" name="Content Placeholder 9">
            <a:extLst>
              <a:ext uri="{FF2B5EF4-FFF2-40B4-BE49-F238E27FC236}">
                <a16:creationId xmlns:a16="http://schemas.microsoft.com/office/drawing/2014/main" id="{3E8B19D9-B229-485C-B0B6-FF0B36CA3DE2}"/>
              </a:ext>
            </a:extLst>
          </p:cNvPr>
          <p:cNvSpPr>
            <a:spLocks noGrp="1"/>
          </p:cNvSpPr>
          <p:nvPr>
            <p:ph idx="1"/>
          </p:nvPr>
        </p:nvSpPr>
        <p:spPr>
          <a:xfrm>
            <a:off x="7848600" y="4853044"/>
            <a:ext cx="3977640" cy="1208141"/>
          </a:xfrm>
        </p:spPr>
        <p:txBody>
          <a:bodyPr vert="horz" lIns="91440" tIns="45720" rIns="91440" bIns="45720" rtlCol="0">
            <a:normAutofit/>
          </a:bodyPr>
          <a:lstStyle/>
          <a:p>
            <a:pPr marL="0" indent="0">
              <a:buNone/>
            </a:pPr>
            <a:r>
              <a:rPr lang="en-US" sz="2400" dirty="0"/>
              <a:t>Period flow is always bright red.</a:t>
            </a:r>
          </a:p>
        </p:txBody>
      </p:sp>
      <p:pic>
        <p:nvPicPr>
          <p:cNvPr id="8" name="Content Placeholder 4">
            <a:extLst>
              <a:ext uri="{FF2B5EF4-FFF2-40B4-BE49-F238E27FC236}">
                <a16:creationId xmlns:a16="http://schemas.microsoft.com/office/drawing/2014/main" id="{E06704C9-8ED5-468C-BF2F-49E768401A4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978" r="1" b="7031"/>
          <a:stretch/>
        </p:blipFill>
        <p:spPr>
          <a:xfrm>
            <a:off x="20" y="10"/>
            <a:ext cx="7443196" cy="6857990"/>
          </a:xfrm>
          <a:prstGeom prst="rect">
            <a:avLst/>
          </a:prstGeom>
        </p:spPr>
      </p:pic>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134734813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633D240C-2220-494F-90F6-2A8A57C05C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FB1AD4-1381-472C-B0E0-3B3F33C5F39E}"/>
              </a:ext>
            </a:extLst>
          </p:cNvPr>
          <p:cNvSpPr>
            <a:spLocks noGrp="1"/>
          </p:cNvSpPr>
          <p:nvPr>
            <p:ph type="title"/>
          </p:nvPr>
        </p:nvSpPr>
        <p:spPr>
          <a:xfrm>
            <a:off x="5330952" y="1078992"/>
            <a:ext cx="6272784" cy="1536192"/>
          </a:xfrm>
        </p:spPr>
        <p:txBody>
          <a:bodyPr anchor="b">
            <a:normAutofit/>
          </a:bodyPr>
          <a:lstStyle/>
          <a:p>
            <a:br>
              <a:rPr lang="en-US" sz="5200">
                <a:latin typeface="+mn-lt"/>
              </a:rPr>
            </a:br>
            <a:endParaRPr lang="en-GB" sz="5200">
              <a:latin typeface="+mn-lt"/>
            </a:endParaRPr>
          </a:p>
        </p:txBody>
      </p:sp>
      <p:pic>
        <p:nvPicPr>
          <p:cNvPr id="4" name="Content Placeholder 4">
            <a:extLst>
              <a:ext uri="{FF2B5EF4-FFF2-40B4-BE49-F238E27FC236}">
                <a16:creationId xmlns:a16="http://schemas.microsoft.com/office/drawing/2014/main" id="{03DE19B2-3E40-4F1C-8D52-B7FD9C6987D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0548" r="2" b="12320"/>
          <a:stretch/>
        </p:blipFill>
        <p:spPr>
          <a:xfrm>
            <a:off x="-6" y="21"/>
            <a:ext cx="4711516" cy="2934566"/>
          </a:xfrm>
          <a:prstGeom prst="rect">
            <a:avLst/>
          </a:prstGeom>
        </p:spPr>
      </p:pic>
      <p:sp>
        <p:nvSpPr>
          <p:cNvPr id="19" name="Rectangle 18">
            <a:extLst>
              <a:ext uri="{FF2B5EF4-FFF2-40B4-BE49-F238E27FC236}">
                <a16:creationId xmlns:a16="http://schemas.microsoft.com/office/drawing/2014/main" id="{82F8B5D5-EDD3-466C-9CFA-C8A8B1C7F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70840" y="361188"/>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 name="Rectangle 20">
            <a:extLst>
              <a:ext uri="{FF2B5EF4-FFF2-40B4-BE49-F238E27FC236}">
                <a16:creationId xmlns:a16="http://schemas.microsoft.com/office/drawing/2014/main" id="{9FC6858B-B383-4FB7-AAFA-9CBB9215D4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0952"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a:extLst>
              <a:ext uri="{FF2B5EF4-FFF2-40B4-BE49-F238E27FC236}">
                <a16:creationId xmlns:a16="http://schemas.microsoft.com/office/drawing/2014/main" id="{9A16BB28-8686-4C9B-8D48-93A50A14278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2156" r="2" b="2161"/>
          <a:stretch/>
        </p:blipFill>
        <p:spPr>
          <a:xfrm>
            <a:off x="26" y="3172569"/>
            <a:ext cx="4711515" cy="3685430"/>
          </a:xfrm>
          <a:prstGeom prst="rect">
            <a:avLst/>
          </a:prstGeom>
        </p:spPr>
      </p:pic>
      <p:sp>
        <p:nvSpPr>
          <p:cNvPr id="3" name="Content Placeholder 2">
            <a:extLst>
              <a:ext uri="{FF2B5EF4-FFF2-40B4-BE49-F238E27FC236}">
                <a16:creationId xmlns:a16="http://schemas.microsoft.com/office/drawing/2014/main" id="{7C01221D-F8C9-45BE-9BCB-A4CBA0A45A7E}"/>
              </a:ext>
            </a:extLst>
          </p:cNvPr>
          <p:cNvSpPr>
            <a:spLocks noGrp="1"/>
          </p:cNvSpPr>
          <p:nvPr>
            <p:ph idx="1"/>
          </p:nvPr>
        </p:nvSpPr>
        <p:spPr>
          <a:xfrm>
            <a:off x="5303520" y="2281428"/>
            <a:ext cx="6272784" cy="2825496"/>
          </a:xfrm>
        </p:spPr>
        <p:txBody>
          <a:bodyPr>
            <a:normAutofit/>
          </a:bodyPr>
          <a:lstStyle/>
          <a:p>
            <a:pPr marL="0" indent="0">
              <a:buNone/>
            </a:pPr>
            <a:r>
              <a:rPr lang="en-GB" sz="2200" dirty="0"/>
              <a:t>Period flow is always bright red  </a:t>
            </a:r>
          </a:p>
          <a:p>
            <a:pPr marL="0" indent="0">
              <a:buNone/>
            </a:pPr>
            <a:endParaRPr lang="en-GB" sz="2200" dirty="0"/>
          </a:p>
          <a:p>
            <a:pPr marL="0" indent="0">
              <a:buNone/>
            </a:pPr>
            <a:r>
              <a:rPr lang="en-GB" sz="2200" dirty="0"/>
              <a:t>COULD BE TRUE OR FALSE: Period flow can vary in colour from brown to bright or very dark red. It may depend on the day of your cycle.</a:t>
            </a:r>
          </a:p>
          <a:p>
            <a:pPr marL="0" indent="0">
              <a:buNone/>
            </a:pPr>
            <a:endParaRPr lang="en-GB" sz="2200" dirty="0"/>
          </a:p>
        </p:txBody>
      </p:sp>
    </p:spTree>
    <p:extLst>
      <p:ext uri="{BB962C8B-B14F-4D97-AF65-F5344CB8AC3E}">
        <p14:creationId xmlns:p14="http://schemas.microsoft.com/office/powerpoint/2010/main" val="384895024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31EA4A4-5D79-4817-B146-24029A2F3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E47AEF79-0132-4F97-9167-29D647E17849}"/>
              </a:ext>
            </a:extLst>
          </p:cNvPr>
          <p:cNvSpPr>
            <a:spLocks noGrp="1"/>
          </p:cNvSpPr>
          <p:nvPr>
            <p:ph type="title"/>
          </p:nvPr>
        </p:nvSpPr>
        <p:spPr>
          <a:xfrm>
            <a:off x="7848600" y="1122363"/>
            <a:ext cx="3977640" cy="3204134"/>
          </a:xfrm>
        </p:spPr>
        <p:txBody>
          <a:bodyPr vert="horz" lIns="91440" tIns="45720" rIns="91440" bIns="45720" rtlCol="0" anchor="b">
            <a:normAutofit/>
          </a:bodyPr>
          <a:lstStyle/>
          <a:p>
            <a:r>
              <a:rPr lang="en-US" sz="2400" b="1" dirty="0"/>
              <a:t>True or False?</a:t>
            </a:r>
          </a:p>
        </p:txBody>
      </p:sp>
      <p:sp>
        <p:nvSpPr>
          <p:cNvPr id="10" name="Content Placeholder 9">
            <a:extLst>
              <a:ext uri="{FF2B5EF4-FFF2-40B4-BE49-F238E27FC236}">
                <a16:creationId xmlns:a16="http://schemas.microsoft.com/office/drawing/2014/main" id="{3E8B19D9-B229-485C-B0B6-FF0B36CA3DE2}"/>
              </a:ext>
            </a:extLst>
          </p:cNvPr>
          <p:cNvSpPr>
            <a:spLocks noGrp="1"/>
          </p:cNvSpPr>
          <p:nvPr>
            <p:ph idx="1"/>
          </p:nvPr>
        </p:nvSpPr>
        <p:spPr>
          <a:xfrm>
            <a:off x="7848600" y="4872922"/>
            <a:ext cx="3977640" cy="1208141"/>
          </a:xfrm>
        </p:spPr>
        <p:txBody>
          <a:bodyPr vert="horz" lIns="91440" tIns="45720" rIns="91440" bIns="45720" rtlCol="0">
            <a:normAutofit/>
          </a:bodyPr>
          <a:lstStyle/>
          <a:p>
            <a:pPr marL="0" indent="0">
              <a:buNone/>
            </a:pPr>
            <a:r>
              <a:rPr lang="en-US" sz="2400"/>
              <a:t>Most people with a female body have periods between the ages of around 12 to 55. </a:t>
            </a:r>
          </a:p>
        </p:txBody>
      </p:sp>
      <p:pic>
        <p:nvPicPr>
          <p:cNvPr id="8" name="Content Placeholder 4">
            <a:extLst>
              <a:ext uri="{FF2B5EF4-FFF2-40B4-BE49-F238E27FC236}">
                <a16:creationId xmlns:a16="http://schemas.microsoft.com/office/drawing/2014/main" id="{E06704C9-8ED5-468C-BF2F-49E768401A4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978" r="1" b="7031"/>
          <a:stretch/>
        </p:blipFill>
        <p:spPr>
          <a:xfrm>
            <a:off x="20" y="10"/>
            <a:ext cx="7443196" cy="6857990"/>
          </a:xfrm>
          <a:prstGeom prst="rect">
            <a:avLst/>
          </a:prstGeom>
        </p:spPr>
      </p:pic>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285423223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Rectangle 20">
            <a:extLst>
              <a:ext uri="{FF2B5EF4-FFF2-40B4-BE49-F238E27FC236}">
                <a16:creationId xmlns:a16="http://schemas.microsoft.com/office/drawing/2014/main" id="{E0C28A69-9B26-45AC-AFF7-719A7A50A0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FB02CE-B958-4C5A-9D7A-2DA01440E0E7}"/>
              </a:ext>
            </a:extLst>
          </p:cNvPr>
          <p:cNvSpPr>
            <a:spLocks noGrp="1"/>
          </p:cNvSpPr>
          <p:nvPr>
            <p:ph type="title"/>
          </p:nvPr>
        </p:nvSpPr>
        <p:spPr>
          <a:xfrm>
            <a:off x="7145654" y="991443"/>
            <a:ext cx="4646295" cy="1087819"/>
          </a:xfrm>
        </p:spPr>
        <p:txBody>
          <a:bodyPr anchor="b">
            <a:normAutofit/>
          </a:bodyPr>
          <a:lstStyle/>
          <a:p>
            <a:r>
              <a:rPr lang="en-GB" sz="2400" dirty="0">
                <a:latin typeface="+mn-lt"/>
              </a:rPr>
              <a:t>Most people with a female body have periods between the ages of around 12-55.</a:t>
            </a:r>
          </a:p>
        </p:txBody>
      </p:sp>
      <p:pic>
        <p:nvPicPr>
          <p:cNvPr id="7" name="Content Placeholder 4">
            <a:extLst>
              <a:ext uri="{FF2B5EF4-FFF2-40B4-BE49-F238E27FC236}">
                <a16:creationId xmlns:a16="http://schemas.microsoft.com/office/drawing/2014/main" id="{84FD051A-4849-44C2-9C70-5596811707E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2" b="1821"/>
          <a:stretch/>
        </p:blipFill>
        <p:spPr>
          <a:xfrm>
            <a:off x="20" y="-1"/>
            <a:ext cx="6688434" cy="6858000"/>
          </a:xfrm>
          <a:prstGeom prst="rect">
            <a:avLst/>
          </a:prstGeom>
        </p:spPr>
      </p:pic>
      <p:sp>
        <p:nvSpPr>
          <p:cNvPr id="28" name="Rectangle 22">
            <a:extLst>
              <a:ext uri="{FF2B5EF4-FFF2-40B4-BE49-F238E27FC236}">
                <a16:creationId xmlns:a16="http://schemas.microsoft.com/office/drawing/2014/main" id="{33AE4636-AEEC-45D6-84D4-7AC2DA48E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383398"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9" name="Rectangle 24">
            <a:extLst>
              <a:ext uri="{FF2B5EF4-FFF2-40B4-BE49-F238E27FC236}">
                <a16:creationId xmlns:a16="http://schemas.microsoft.com/office/drawing/2014/main" id="{8D9CE0F4-2EB2-4F1F-8AAC-DB3571D9F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55" y="2285541"/>
            <a:ext cx="457200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Content Placeholder 8">
            <a:extLst>
              <a:ext uri="{FF2B5EF4-FFF2-40B4-BE49-F238E27FC236}">
                <a16:creationId xmlns:a16="http://schemas.microsoft.com/office/drawing/2014/main" id="{866A8419-E5E4-495C-B82B-9112B6B36FE3}"/>
              </a:ext>
            </a:extLst>
          </p:cNvPr>
          <p:cNvSpPr>
            <a:spLocks noGrp="1"/>
          </p:cNvSpPr>
          <p:nvPr>
            <p:ph idx="1"/>
          </p:nvPr>
        </p:nvSpPr>
        <p:spPr>
          <a:xfrm>
            <a:off x="7145654" y="2684095"/>
            <a:ext cx="4646295" cy="3492868"/>
          </a:xfrm>
        </p:spPr>
        <p:txBody>
          <a:bodyPr>
            <a:normAutofit/>
          </a:bodyPr>
          <a:lstStyle/>
          <a:p>
            <a:pPr marL="0" indent="0">
              <a:buNone/>
            </a:pPr>
            <a:r>
              <a:rPr lang="en-GB" sz="2400" dirty="0"/>
              <a:t>TRUE: There is variation in ages but most biological females will have regular periods between these ages. </a:t>
            </a:r>
          </a:p>
          <a:p>
            <a:endParaRPr lang="en-US" sz="1800" dirty="0"/>
          </a:p>
        </p:txBody>
      </p:sp>
    </p:spTree>
    <p:extLst>
      <p:ext uri="{BB962C8B-B14F-4D97-AF65-F5344CB8AC3E}">
        <p14:creationId xmlns:p14="http://schemas.microsoft.com/office/powerpoint/2010/main" val="337130162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F27744B-47AB-4459-8C2F-1D5EE63A3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Content Placeholder 4">
            <a:extLst>
              <a:ext uri="{FF2B5EF4-FFF2-40B4-BE49-F238E27FC236}">
                <a16:creationId xmlns:a16="http://schemas.microsoft.com/office/drawing/2014/main" id="{E06704C9-8ED5-468C-BF2F-49E768401A4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274" r="2" b="3328"/>
          <a:stretch/>
        </p:blipFill>
        <p:spPr>
          <a:xfrm>
            <a:off x="1" y="10"/>
            <a:ext cx="6865165" cy="6857990"/>
          </a:xfrm>
          <a:custGeom>
            <a:avLst/>
            <a:gdLst/>
            <a:ahLst/>
            <a:cxnLst/>
            <a:rect l="l" t="t" r="r" b="b"/>
            <a:pathLst>
              <a:path w="6865165" h="6858000">
                <a:moveTo>
                  <a:pt x="0" y="0"/>
                </a:moveTo>
                <a:lnTo>
                  <a:pt x="6865165" y="0"/>
                </a:lnTo>
                <a:lnTo>
                  <a:pt x="6859621" y="22952"/>
                </a:lnTo>
                <a:cubicBezTo>
                  <a:pt x="6623056" y="1069835"/>
                  <a:pt x="6492240" y="2220824"/>
                  <a:pt x="6492240" y="3429001"/>
                </a:cubicBezTo>
                <a:cubicBezTo>
                  <a:pt x="6492240" y="4637179"/>
                  <a:pt x="6623056" y="5788167"/>
                  <a:pt x="6859621" y="6835050"/>
                </a:cubicBezTo>
                <a:lnTo>
                  <a:pt x="6865165" y="6858000"/>
                </a:lnTo>
                <a:lnTo>
                  <a:pt x="0" y="6858000"/>
                </a:lnTo>
                <a:close/>
              </a:path>
            </a:pathLst>
          </a:custGeom>
        </p:spPr>
      </p:pic>
      <p:sp useBgFill="1">
        <p:nvSpPr>
          <p:cNvPr id="24" name="Freeform: Shape 23">
            <a:extLst>
              <a:ext uri="{FF2B5EF4-FFF2-40B4-BE49-F238E27FC236}">
                <a16:creationId xmlns:a16="http://schemas.microsoft.com/office/drawing/2014/main" id="{7D266DCC-5218-4AE0-B964-6FC2EA3BD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2240" y="0"/>
            <a:ext cx="5699760" cy="6858000"/>
          </a:xfrm>
          <a:custGeom>
            <a:avLst/>
            <a:gdLst>
              <a:gd name="connsiteX0" fmla="*/ 365648 w 5588548"/>
              <a:gd name="connsiteY0" fmla="*/ 0 h 6858000"/>
              <a:gd name="connsiteX1" fmla="*/ 5588548 w 5588548"/>
              <a:gd name="connsiteY1" fmla="*/ 0 h 6858000"/>
              <a:gd name="connsiteX2" fmla="*/ 5588548 w 5588548"/>
              <a:gd name="connsiteY2" fmla="*/ 6858000 h 6858000"/>
              <a:gd name="connsiteX3" fmla="*/ 365648 w 5588548"/>
              <a:gd name="connsiteY3" fmla="*/ 6858000 h 6858000"/>
              <a:gd name="connsiteX4" fmla="*/ 360213 w 5588548"/>
              <a:gd name="connsiteY4" fmla="*/ 6835050 h 6858000"/>
              <a:gd name="connsiteX5" fmla="*/ 0 w 5588548"/>
              <a:gd name="connsiteY5" fmla="*/ 3429001 h 6858000"/>
              <a:gd name="connsiteX6" fmla="*/ 360213 w 5588548"/>
              <a:gd name="connsiteY6" fmla="*/ 229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88548" h="6858000">
                <a:moveTo>
                  <a:pt x="365648" y="0"/>
                </a:moveTo>
                <a:lnTo>
                  <a:pt x="5588548" y="0"/>
                </a:lnTo>
                <a:lnTo>
                  <a:pt x="5588548" y="6858000"/>
                </a:lnTo>
                <a:lnTo>
                  <a:pt x="365648" y="6858000"/>
                </a:lnTo>
                <a:lnTo>
                  <a:pt x="360213" y="6835050"/>
                </a:lnTo>
                <a:cubicBezTo>
                  <a:pt x="128263" y="5788167"/>
                  <a:pt x="0" y="4637179"/>
                  <a:pt x="0" y="3429001"/>
                </a:cubicBezTo>
                <a:cubicBezTo>
                  <a:pt x="0" y="2220824"/>
                  <a:pt x="128263" y="1069835"/>
                  <a:pt x="360213" y="22952"/>
                </a:cubicBezTo>
                <a:close/>
              </a:path>
            </a:pathLst>
          </a:custGeom>
          <a:ln w="9525">
            <a:solidFill>
              <a:srgbClr val="EFEFEF"/>
            </a:solidFill>
          </a:ln>
          <a:effectLst>
            <a:outerShdw blurRad="50800" dist="38100" dir="10800000" algn="r"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6" name="Freeform: Shape 25">
            <a:extLst>
              <a:ext uri="{FF2B5EF4-FFF2-40B4-BE49-F238E27FC236}">
                <a16:creationId xmlns:a16="http://schemas.microsoft.com/office/drawing/2014/main" id="{973DE4F1-1583-4AE3-9696-9659D27C5F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1384" y="0"/>
            <a:ext cx="5690616" cy="6858000"/>
          </a:xfrm>
          <a:custGeom>
            <a:avLst/>
            <a:gdLst>
              <a:gd name="connsiteX0" fmla="*/ 372925 w 5690616"/>
              <a:gd name="connsiteY0" fmla="*/ 0 h 6858000"/>
              <a:gd name="connsiteX1" fmla="*/ 5690616 w 5690616"/>
              <a:gd name="connsiteY1" fmla="*/ 0 h 6858000"/>
              <a:gd name="connsiteX2" fmla="*/ 5690616 w 5690616"/>
              <a:gd name="connsiteY2" fmla="*/ 6858000 h 6858000"/>
              <a:gd name="connsiteX3" fmla="*/ 372925 w 5690616"/>
              <a:gd name="connsiteY3" fmla="*/ 6858000 h 6858000"/>
              <a:gd name="connsiteX4" fmla="*/ 367381 w 5690616"/>
              <a:gd name="connsiteY4" fmla="*/ 6835050 h 6858000"/>
              <a:gd name="connsiteX5" fmla="*/ 0 w 5690616"/>
              <a:gd name="connsiteY5" fmla="*/ 3429001 h 6858000"/>
              <a:gd name="connsiteX6" fmla="*/ 367381 w 5690616"/>
              <a:gd name="connsiteY6" fmla="*/ 229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90616" h="6858000">
                <a:moveTo>
                  <a:pt x="372925" y="0"/>
                </a:moveTo>
                <a:lnTo>
                  <a:pt x="5690616" y="0"/>
                </a:lnTo>
                <a:lnTo>
                  <a:pt x="5690616" y="6858000"/>
                </a:lnTo>
                <a:lnTo>
                  <a:pt x="372925" y="6858000"/>
                </a:lnTo>
                <a:lnTo>
                  <a:pt x="367381" y="6835050"/>
                </a:lnTo>
                <a:cubicBezTo>
                  <a:pt x="130816" y="5788167"/>
                  <a:pt x="0" y="4637179"/>
                  <a:pt x="0" y="3429001"/>
                </a:cubicBezTo>
                <a:cubicBezTo>
                  <a:pt x="0" y="2220824"/>
                  <a:pt x="130816" y="1069835"/>
                  <a:pt x="367381" y="22952"/>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itle 1">
            <a:extLst>
              <a:ext uri="{FF2B5EF4-FFF2-40B4-BE49-F238E27FC236}">
                <a16:creationId xmlns:a16="http://schemas.microsoft.com/office/drawing/2014/main" id="{30ED1BE4-40CB-4D2D-9D88-5400D59EC412}"/>
              </a:ext>
            </a:extLst>
          </p:cNvPr>
          <p:cNvSpPr>
            <a:spLocks noGrp="1"/>
          </p:cNvSpPr>
          <p:nvPr>
            <p:ph type="title"/>
          </p:nvPr>
        </p:nvSpPr>
        <p:spPr>
          <a:xfrm>
            <a:off x="7255564" y="914400"/>
            <a:ext cx="4485861" cy="1106556"/>
          </a:xfrm>
        </p:spPr>
        <p:txBody>
          <a:bodyPr anchor="b">
            <a:normAutofit/>
          </a:bodyPr>
          <a:lstStyle/>
          <a:p>
            <a:r>
              <a:rPr lang="en-GB" sz="2400" b="1" dirty="0">
                <a:latin typeface="+mn-lt"/>
              </a:rPr>
              <a:t>True</a:t>
            </a:r>
            <a:r>
              <a:rPr lang="en-GB" sz="3200" b="1" dirty="0">
                <a:latin typeface="+mn-lt"/>
              </a:rPr>
              <a:t> or False?</a:t>
            </a:r>
          </a:p>
        </p:txBody>
      </p:sp>
      <p:sp>
        <p:nvSpPr>
          <p:cNvPr id="28" name="Rectangle 27">
            <a:extLst>
              <a:ext uri="{FF2B5EF4-FFF2-40B4-BE49-F238E27FC236}">
                <a16:creationId xmlns:a16="http://schemas.microsoft.com/office/drawing/2014/main" id="{D6297641-8B9F-4767-9606-8A1131322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2239"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 name="Rectangle 29">
            <a:extLst>
              <a:ext uri="{FF2B5EF4-FFF2-40B4-BE49-F238E27FC236}">
                <a16:creationId xmlns:a16="http://schemas.microsoft.com/office/drawing/2014/main" id="{FD3C8959-A2A1-469E-8619-82F077E33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4495" y="218239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 name="Content Placeholder 9">
            <a:extLst>
              <a:ext uri="{FF2B5EF4-FFF2-40B4-BE49-F238E27FC236}">
                <a16:creationId xmlns:a16="http://schemas.microsoft.com/office/drawing/2014/main" id="{3E8B19D9-B229-485C-B0B6-FF0B36CA3DE2}"/>
              </a:ext>
            </a:extLst>
          </p:cNvPr>
          <p:cNvSpPr>
            <a:spLocks noGrp="1"/>
          </p:cNvSpPr>
          <p:nvPr>
            <p:ph idx="1"/>
          </p:nvPr>
        </p:nvSpPr>
        <p:spPr>
          <a:xfrm>
            <a:off x="7255563" y="2440100"/>
            <a:ext cx="4485861" cy="3834804"/>
          </a:xfrm>
        </p:spPr>
        <p:txBody>
          <a:bodyPr anchor="t">
            <a:normAutofit/>
          </a:bodyPr>
          <a:lstStyle/>
          <a:p>
            <a:pPr marL="0" indent="0">
              <a:buNone/>
            </a:pPr>
            <a:r>
              <a:rPr lang="en-GB" sz="2400" dirty="0"/>
              <a:t>Periods are natural and a normal part of growing up for anyone with a female body. </a:t>
            </a:r>
          </a:p>
          <a:p>
            <a:endParaRPr lang="en-US" sz="2400" dirty="0"/>
          </a:p>
        </p:txBody>
      </p:sp>
    </p:spTree>
    <p:extLst>
      <p:ext uri="{BB962C8B-B14F-4D97-AF65-F5344CB8AC3E}">
        <p14:creationId xmlns:p14="http://schemas.microsoft.com/office/powerpoint/2010/main" val="231454367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E0C28A69-9B26-45AC-AFF7-719A7A50A0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4">
            <a:extLst>
              <a:ext uri="{FF2B5EF4-FFF2-40B4-BE49-F238E27FC236}">
                <a16:creationId xmlns:a16="http://schemas.microsoft.com/office/drawing/2014/main" id="{711B9A01-E8B4-4AB1-87A5-BF81FB9A7AB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2" b="1821"/>
          <a:stretch/>
        </p:blipFill>
        <p:spPr>
          <a:xfrm>
            <a:off x="20" y="-1"/>
            <a:ext cx="6688434" cy="6858000"/>
          </a:xfrm>
          <a:prstGeom prst="rect">
            <a:avLst/>
          </a:prstGeom>
        </p:spPr>
      </p:pic>
      <p:sp>
        <p:nvSpPr>
          <p:cNvPr id="23" name="Rectangle 22">
            <a:extLst>
              <a:ext uri="{FF2B5EF4-FFF2-40B4-BE49-F238E27FC236}">
                <a16:creationId xmlns:a16="http://schemas.microsoft.com/office/drawing/2014/main" id="{33AE4636-AEEC-45D6-84D4-7AC2DA48E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383398"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8D9CE0F4-2EB2-4F1F-8AAC-DB3571D9F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55" y="2285541"/>
            <a:ext cx="457200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Content Placeholder 8">
            <a:extLst>
              <a:ext uri="{FF2B5EF4-FFF2-40B4-BE49-F238E27FC236}">
                <a16:creationId xmlns:a16="http://schemas.microsoft.com/office/drawing/2014/main" id="{2FF91D46-2975-416C-BF2D-D95F9CBFF7CC}"/>
              </a:ext>
            </a:extLst>
          </p:cNvPr>
          <p:cNvSpPr>
            <a:spLocks noGrp="1"/>
          </p:cNvSpPr>
          <p:nvPr>
            <p:ph idx="1"/>
          </p:nvPr>
        </p:nvSpPr>
        <p:spPr>
          <a:xfrm>
            <a:off x="7071360" y="1044139"/>
            <a:ext cx="4646295" cy="3492868"/>
          </a:xfrm>
        </p:spPr>
        <p:txBody>
          <a:bodyPr>
            <a:normAutofit/>
          </a:bodyPr>
          <a:lstStyle/>
          <a:p>
            <a:pPr marL="0" indent="0">
              <a:buNone/>
            </a:pPr>
            <a:r>
              <a:rPr lang="en-GB" sz="2400"/>
              <a:t>Periods are natural and a normal part of growing up for anyone with a female body. </a:t>
            </a:r>
          </a:p>
          <a:p>
            <a:pPr marL="0" indent="0">
              <a:buNone/>
            </a:pPr>
            <a:endParaRPr lang="en-GB" sz="2400"/>
          </a:p>
          <a:p>
            <a:pPr marL="0" indent="0">
              <a:buNone/>
            </a:pPr>
            <a:r>
              <a:rPr lang="en-GB" sz="2400"/>
              <a:t>TRUE </a:t>
            </a:r>
          </a:p>
          <a:p>
            <a:endParaRPr lang="en-US" sz="2400"/>
          </a:p>
        </p:txBody>
      </p:sp>
    </p:spTree>
    <p:extLst>
      <p:ext uri="{BB962C8B-B14F-4D97-AF65-F5344CB8AC3E}">
        <p14:creationId xmlns:p14="http://schemas.microsoft.com/office/powerpoint/2010/main" val="353486581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31EA4A4-5D79-4817-B146-24029A2F3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AAD33A63-7C00-4EC3-A798-3F4EECAA15BB}"/>
              </a:ext>
            </a:extLst>
          </p:cNvPr>
          <p:cNvSpPr>
            <a:spLocks noGrp="1"/>
          </p:cNvSpPr>
          <p:nvPr>
            <p:ph type="title"/>
          </p:nvPr>
        </p:nvSpPr>
        <p:spPr>
          <a:xfrm>
            <a:off x="7848600" y="1122363"/>
            <a:ext cx="3977640" cy="3204134"/>
          </a:xfrm>
        </p:spPr>
        <p:txBody>
          <a:bodyPr vert="horz" lIns="91440" tIns="45720" rIns="91440" bIns="45720" rtlCol="0" anchor="b">
            <a:normAutofit/>
          </a:bodyPr>
          <a:lstStyle/>
          <a:p>
            <a:r>
              <a:rPr lang="en-US" sz="2400" b="1"/>
              <a:t>True or False?</a:t>
            </a:r>
          </a:p>
        </p:txBody>
      </p:sp>
      <p:sp>
        <p:nvSpPr>
          <p:cNvPr id="10" name="Content Placeholder 9">
            <a:extLst>
              <a:ext uri="{FF2B5EF4-FFF2-40B4-BE49-F238E27FC236}">
                <a16:creationId xmlns:a16="http://schemas.microsoft.com/office/drawing/2014/main" id="{3E8B19D9-B229-485C-B0B6-FF0B36CA3DE2}"/>
              </a:ext>
            </a:extLst>
          </p:cNvPr>
          <p:cNvSpPr>
            <a:spLocks noGrp="1"/>
          </p:cNvSpPr>
          <p:nvPr>
            <p:ph idx="1"/>
          </p:nvPr>
        </p:nvSpPr>
        <p:spPr>
          <a:xfrm>
            <a:off x="7848600" y="4872922"/>
            <a:ext cx="3977640" cy="1208141"/>
          </a:xfrm>
        </p:spPr>
        <p:txBody>
          <a:bodyPr vert="horz" lIns="91440" tIns="45720" rIns="91440" bIns="45720" rtlCol="0">
            <a:normAutofit/>
          </a:bodyPr>
          <a:lstStyle/>
          <a:p>
            <a:pPr marL="0" indent="0">
              <a:buNone/>
            </a:pPr>
            <a:r>
              <a:rPr lang="en-US" sz="2400"/>
              <a:t>All period products are thrown away after use.</a:t>
            </a:r>
          </a:p>
        </p:txBody>
      </p:sp>
      <p:pic>
        <p:nvPicPr>
          <p:cNvPr id="8" name="Content Placeholder 4">
            <a:extLst>
              <a:ext uri="{FF2B5EF4-FFF2-40B4-BE49-F238E27FC236}">
                <a16:creationId xmlns:a16="http://schemas.microsoft.com/office/drawing/2014/main" id="{E06704C9-8ED5-468C-BF2F-49E768401A4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978" r="1" b="7031"/>
          <a:stretch/>
        </p:blipFill>
        <p:spPr>
          <a:xfrm>
            <a:off x="20" y="10"/>
            <a:ext cx="7443196" cy="6857990"/>
          </a:xfrm>
          <a:prstGeom prst="rect">
            <a:avLst/>
          </a:prstGeom>
        </p:spPr>
      </p:pic>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131650274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108D317-7CBD-4897-BD1F-959436D2A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F41EC4-CCC0-40E0-BC1D-57DF27B9FEA8}"/>
              </a:ext>
            </a:extLst>
          </p:cNvPr>
          <p:cNvSpPr>
            <a:spLocks noGrp="1"/>
          </p:cNvSpPr>
          <p:nvPr>
            <p:ph type="title"/>
          </p:nvPr>
        </p:nvSpPr>
        <p:spPr>
          <a:xfrm>
            <a:off x="7255564" y="834888"/>
            <a:ext cx="4314645" cy="1268958"/>
          </a:xfrm>
        </p:spPr>
        <p:txBody>
          <a:bodyPr anchor="b">
            <a:normAutofit/>
          </a:bodyPr>
          <a:lstStyle/>
          <a:p>
            <a:r>
              <a:rPr lang="en-GB" sz="2400" dirty="0">
                <a:latin typeface="+mn-lt"/>
              </a:rPr>
              <a:t>All period products are thrown away after use</a:t>
            </a:r>
          </a:p>
        </p:txBody>
      </p:sp>
      <p:pic>
        <p:nvPicPr>
          <p:cNvPr id="4" name="Picture 3" descr="A black computer mouse on a table&#10;&#10;Description automatically generated">
            <a:extLst>
              <a:ext uri="{FF2B5EF4-FFF2-40B4-BE49-F238E27FC236}">
                <a16:creationId xmlns:a16="http://schemas.microsoft.com/office/drawing/2014/main" id="{4F6C3F53-DCD2-4DF0-B8BE-4A8867981B0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462" r="504" b="-2"/>
          <a:stretch/>
        </p:blipFill>
        <p:spPr>
          <a:xfrm>
            <a:off x="20" y="10"/>
            <a:ext cx="6717436" cy="6857990"/>
          </a:xfrm>
          <a:custGeom>
            <a:avLst/>
            <a:gdLst/>
            <a:ahLst/>
            <a:cxnLst/>
            <a:rect l="l" t="t" r="r" b="b"/>
            <a:pathLst>
              <a:path w="6717456" h="6858000">
                <a:moveTo>
                  <a:pt x="0" y="0"/>
                </a:moveTo>
                <a:lnTo>
                  <a:pt x="6149468" y="0"/>
                </a:lnTo>
                <a:lnTo>
                  <a:pt x="6202448" y="162605"/>
                </a:lnTo>
                <a:cubicBezTo>
                  <a:pt x="6535625" y="1263763"/>
                  <a:pt x="6717456" y="2453207"/>
                  <a:pt x="6717456" y="3694043"/>
                </a:cubicBezTo>
                <a:cubicBezTo>
                  <a:pt x="6717456" y="4757617"/>
                  <a:pt x="6583866" y="5783433"/>
                  <a:pt x="6335883" y="6748259"/>
                </a:cubicBezTo>
                <a:lnTo>
                  <a:pt x="6305198" y="6858000"/>
                </a:lnTo>
                <a:lnTo>
                  <a:pt x="0" y="6858000"/>
                </a:lnTo>
                <a:close/>
              </a:path>
            </a:pathLst>
          </a:custGeom>
          <a:effectLst>
            <a:outerShdw blurRad="50800" dist="38100" algn="l" rotWithShape="0">
              <a:schemeClr val="bg1">
                <a:lumMod val="85000"/>
                <a:alpha val="30000"/>
              </a:schemeClr>
            </a:outerShdw>
          </a:effectLst>
        </p:spPr>
      </p:pic>
      <p:sp>
        <p:nvSpPr>
          <p:cNvPr id="23" name="Rectangle 22">
            <a:extLst>
              <a:ext uri="{FF2B5EF4-FFF2-40B4-BE49-F238E27FC236}">
                <a16:creationId xmlns:a16="http://schemas.microsoft.com/office/drawing/2014/main" id="{D6297641-8B9F-4767-9606-8A1131322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89864"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D8F3CA65-EA00-46B4-9616-39E6853F7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6172" y="2240371"/>
            <a:ext cx="42062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9" name="Content Placeholder 8">
            <a:extLst>
              <a:ext uri="{FF2B5EF4-FFF2-40B4-BE49-F238E27FC236}">
                <a16:creationId xmlns:a16="http://schemas.microsoft.com/office/drawing/2014/main" id="{162F586A-CBEB-46D7-9FE7-A2655F44577A}"/>
              </a:ext>
            </a:extLst>
          </p:cNvPr>
          <p:cNvSpPr>
            <a:spLocks noGrp="1"/>
          </p:cNvSpPr>
          <p:nvPr>
            <p:ph idx="1"/>
          </p:nvPr>
        </p:nvSpPr>
        <p:spPr>
          <a:xfrm>
            <a:off x="7255563" y="2557587"/>
            <a:ext cx="4314645" cy="3717317"/>
          </a:xfrm>
        </p:spPr>
        <p:txBody>
          <a:bodyPr anchor="t">
            <a:normAutofit/>
          </a:bodyPr>
          <a:lstStyle/>
          <a:p>
            <a:pPr marL="0" indent="0">
              <a:buNone/>
            </a:pPr>
            <a:r>
              <a:rPr lang="en-GB" sz="2400" dirty="0"/>
              <a:t>FALSE: Some period products are disposable (used once and thrown away) and some are reusable (used, washed and used again many times).</a:t>
            </a:r>
          </a:p>
          <a:p>
            <a:endParaRPr lang="en-US" sz="2400" dirty="0"/>
          </a:p>
        </p:txBody>
      </p:sp>
    </p:spTree>
    <p:extLst>
      <p:ext uri="{BB962C8B-B14F-4D97-AF65-F5344CB8AC3E}">
        <p14:creationId xmlns:p14="http://schemas.microsoft.com/office/powerpoint/2010/main" val="327211986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6" name="Rectangle 26">
            <a:extLst>
              <a:ext uri="{FF2B5EF4-FFF2-40B4-BE49-F238E27FC236}">
                <a16:creationId xmlns:a16="http://schemas.microsoft.com/office/drawing/2014/main" id="{9F27744B-47AB-4459-8C2F-1D5EE63A3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 up of a piece of paper&#10;&#10;Description automatically generated">
            <a:extLst>
              <a:ext uri="{FF2B5EF4-FFF2-40B4-BE49-F238E27FC236}">
                <a16:creationId xmlns:a16="http://schemas.microsoft.com/office/drawing/2014/main" id="{5E9D8084-FC64-445A-BB5D-8A0C2714C75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6152" r="25276" b="-1"/>
          <a:stretch/>
        </p:blipFill>
        <p:spPr>
          <a:xfrm>
            <a:off x="1" y="10"/>
            <a:ext cx="6865165" cy="6857990"/>
          </a:xfrm>
          <a:custGeom>
            <a:avLst/>
            <a:gdLst/>
            <a:ahLst/>
            <a:cxnLst/>
            <a:rect l="l" t="t" r="r" b="b"/>
            <a:pathLst>
              <a:path w="6865165" h="6858000">
                <a:moveTo>
                  <a:pt x="0" y="0"/>
                </a:moveTo>
                <a:lnTo>
                  <a:pt x="6865165" y="0"/>
                </a:lnTo>
                <a:lnTo>
                  <a:pt x="6859621" y="22952"/>
                </a:lnTo>
                <a:cubicBezTo>
                  <a:pt x="6623056" y="1069835"/>
                  <a:pt x="6492240" y="2220824"/>
                  <a:pt x="6492240" y="3429001"/>
                </a:cubicBezTo>
                <a:cubicBezTo>
                  <a:pt x="6492240" y="4637179"/>
                  <a:pt x="6623056" y="5788167"/>
                  <a:pt x="6859621" y="6835050"/>
                </a:cubicBezTo>
                <a:lnTo>
                  <a:pt x="6865165" y="6858000"/>
                </a:lnTo>
                <a:lnTo>
                  <a:pt x="0" y="6858000"/>
                </a:lnTo>
                <a:close/>
              </a:path>
            </a:pathLst>
          </a:custGeom>
        </p:spPr>
      </p:pic>
      <p:sp useBgFill="1">
        <p:nvSpPr>
          <p:cNvPr id="37" name="Freeform: Shape 28">
            <a:extLst>
              <a:ext uri="{FF2B5EF4-FFF2-40B4-BE49-F238E27FC236}">
                <a16:creationId xmlns:a16="http://schemas.microsoft.com/office/drawing/2014/main" id="{7D266DCC-5218-4AE0-B964-6FC2EA3BD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2240" y="0"/>
            <a:ext cx="5699760" cy="6858000"/>
          </a:xfrm>
          <a:custGeom>
            <a:avLst/>
            <a:gdLst>
              <a:gd name="connsiteX0" fmla="*/ 365648 w 5588548"/>
              <a:gd name="connsiteY0" fmla="*/ 0 h 6858000"/>
              <a:gd name="connsiteX1" fmla="*/ 5588548 w 5588548"/>
              <a:gd name="connsiteY1" fmla="*/ 0 h 6858000"/>
              <a:gd name="connsiteX2" fmla="*/ 5588548 w 5588548"/>
              <a:gd name="connsiteY2" fmla="*/ 6858000 h 6858000"/>
              <a:gd name="connsiteX3" fmla="*/ 365648 w 5588548"/>
              <a:gd name="connsiteY3" fmla="*/ 6858000 h 6858000"/>
              <a:gd name="connsiteX4" fmla="*/ 360213 w 5588548"/>
              <a:gd name="connsiteY4" fmla="*/ 6835050 h 6858000"/>
              <a:gd name="connsiteX5" fmla="*/ 0 w 5588548"/>
              <a:gd name="connsiteY5" fmla="*/ 3429001 h 6858000"/>
              <a:gd name="connsiteX6" fmla="*/ 360213 w 5588548"/>
              <a:gd name="connsiteY6" fmla="*/ 229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88548" h="6858000">
                <a:moveTo>
                  <a:pt x="365648" y="0"/>
                </a:moveTo>
                <a:lnTo>
                  <a:pt x="5588548" y="0"/>
                </a:lnTo>
                <a:lnTo>
                  <a:pt x="5588548" y="6858000"/>
                </a:lnTo>
                <a:lnTo>
                  <a:pt x="365648" y="6858000"/>
                </a:lnTo>
                <a:lnTo>
                  <a:pt x="360213" y="6835050"/>
                </a:lnTo>
                <a:cubicBezTo>
                  <a:pt x="128263" y="5788167"/>
                  <a:pt x="0" y="4637179"/>
                  <a:pt x="0" y="3429001"/>
                </a:cubicBezTo>
                <a:cubicBezTo>
                  <a:pt x="0" y="2220824"/>
                  <a:pt x="128263" y="1069835"/>
                  <a:pt x="360213" y="22952"/>
                </a:cubicBezTo>
                <a:close/>
              </a:path>
            </a:pathLst>
          </a:custGeom>
          <a:ln w="9525">
            <a:solidFill>
              <a:srgbClr val="EFEFEF"/>
            </a:solidFill>
          </a:ln>
          <a:effectLst>
            <a:outerShdw blurRad="50800" dist="38100" dir="10800000" algn="r"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8" name="Freeform: Shape 30">
            <a:extLst>
              <a:ext uri="{FF2B5EF4-FFF2-40B4-BE49-F238E27FC236}">
                <a16:creationId xmlns:a16="http://schemas.microsoft.com/office/drawing/2014/main" id="{973DE4F1-1583-4AE3-9696-9659D27C5F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1384" y="0"/>
            <a:ext cx="5690616" cy="6858000"/>
          </a:xfrm>
          <a:custGeom>
            <a:avLst/>
            <a:gdLst>
              <a:gd name="connsiteX0" fmla="*/ 372925 w 5690616"/>
              <a:gd name="connsiteY0" fmla="*/ 0 h 6858000"/>
              <a:gd name="connsiteX1" fmla="*/ 5690616 w 5690616"/>
              <a:gd name="connsiteY1" fmla="*/ 0 h 6858000"/>
              <a:gd name="connsiteX2" fmla="*/ 5690616 w 5690616"/>
              <a:gd name="connsiteY2" fmla="*/ 6858000 h 6858000"/>
              <a:gd name="connsiteX3" fmla="*/ 372925 w 5690616"/>
              <a:gd name="connsiteY3" fmla="*/ 6858000 h 6858000"/>
              <a:gd name="connsiteX4" fmla="*/ 367381 w 5690616"/>
              <a:gd name="connsiteY4" fmla="*/ 6835050 h 6858000"/>
              <a:gd name="connsiteX5" fmla="*/ 0 w 5690616"/>
              <a:gd name="connsiteY5" fmla="*/ 3429001 h 6858000"/>
              <a:gd name="connsiteX6" fmla="*/ 367381 w 5690616"/>
              <a:gd name="connsiteY6" fmla="*/ 229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90616" h="6858000">
                <a:moveTo>
                  <a:pt x="372925" y="0"/>
                </a:moveTo>
                <a:lnTo>
                  <a:pt x="5690616" y="0"/>
                </a:lnTo>
                <a:lnTo>
                  <a:pt x="5690616" y="6858000"/>
                </a:lnTo>
                <a:lnTo>
                  <a:pt x="372925" y="6858000"/>
                </a:lnTo>
                <a:lnTo>
                  <a:pt x="367381" y="6835050"/>
                </a:lnTo>
                <a:cubicBezTo>
                  <a:pt x="130816" y="5788167"/>
                  <a:pt x="0" y="4637179"/>
                  <a:pt x="0" y="3429001"/>
                </a:cubicBezTo>
                <a:cubicBezTo>
                  <a:pt x="0" y="2220824"/>
                  <a:pt x="130816" y="1069835"/>
                  <a:pt x="367381" y="22952"/>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Rectangle 32">
            <a:extLst>
              <a:ext uri="{FF2B5EF4-FFF2-40B4-BE49-F238E27FC236}">
                <a16:creationId xmlns:a16="http://schemas.microsoft.com/office/drawing/2014/main" id="{D6297641-8B9F-4767-9606-8A1131322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2239"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5" name="Rectangle 34">
            <a:extLst>
              <a:ext uri="{FF2B5EF4-FFF2-40B4-BE49-F238E27FC236}">
                <a16:creationId xmlns:a16="http://schemas.microsoft.com/office/drawing/2014/main" id="{FD3C8959-A2A1-469E-8619-82F077E33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4495" y="218239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4B885569-2D2F-475D-8EFD-4876F9AA6946}"/>
              </a:ext>
            </a:extLst>
          </p:cNvPr>
          <p:cNvSpPr>
            <a:spLocks noGrp="1"/>
          </p:cNvSpPr>
          <p:nvPr>
            <p:ph idx="1"/>
          </p:nvPr>
        </p:nvSpPr>
        <p:spPr>
          <a:xfrm>
            <a:off x="6952693" y="2397513"/>
            <a:ext cx="4914630" cy="3834804"/>
          </a:xfrm>
        </p:spPr>
        <p:txBody>
          <a:bodyPr anchor="t">
            <a:noAutofit/>
          </a:bodyPr>
          <a:lstStyle/>
          <a:p>
            <a:pPr marL="0" lvl="0" indent="0">
              <a:buNone/>
            </a:pPr>
            <a:r>
              <a:rPr lang="en-GB" sz="2400" dirty="0"/>
              <a:t>Toxic Shock Syndrome is a rare but serious illness that you can get if you leave a tampon in for a long time. Always use the lightest absorbency for your flow and change tampons every 4-6 hours (maximum 8 hours). If you have a fever and think you might have toxic shock, go to the doctor</a:t>
            </a:r>
          </a:p>
          <a:p>
            <a:pPr marL="0" lvl="0" indent="0">
              <a:buNone/>
            </a:pPr>
            <a:endParaRPr lang="en-GB" sz="1000" u="sng" dirty="0"/>
          </a:p>
          <a:p>
            <a:pPr marL="0" lvl="0" indent="0">
              <a:buNone/>
            </a:pPr>
            <a:r>
              <a:rPr lang="en-GB" sz="2400" u="sng" dirty="0"/>
              <a:t>Never</a:t>
            </a:r>
            <a:r>
              <a:rPr lang="en-GB" sz="2400" dirty="0"/>
              <a:t> flush period products down the toilet. Always put them in a bin</a:t>
            </a:r>
          </a:p>
          <a:p>
            <a:endParaRPr lang="en-GB" sz="2400" dirty="0"/>
          </a:p>
        </p:txBody>
      </p:sp>
    </p:spTree>
    <p:extLst>
      <p:ext uri="{BB962C8B-B14F-4D97-AF65-F5344CB8AC3E}">
        <p14:creationId xmlns:p14="http://schemas.microsoft.com/office/powerpoint/2010/main" val="414049573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838200" y="365125"/>
            <a:ext cx="10649755" cy="5990488"/>
          </a:xfrm>
          <a:prstGeom prst="rect">
            <a:avLst/>
          </a:prstGeom>
        </p:spPr>
      </p:pic>
    </p:spTree>
    <p:extLst>
      <p:ext uri="{BB962C8B-B14F-4D97-AF65-F5344CB8AC3E}">
        <p14:creationId xmlns:p14="http://schemas.microsoft.com/office/powerpoint/2010/main" val="362225138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838200" y="365125"/>
            <a:ext cx="10739907" cy="6041198"/>
          </a:xfrm>
          <a:prstGeom prst="rect">
            <a:avLst/>
          </a:prstGeom>
        </p:spPr>
      </p:pic>
    </p:spTree>
    <p:extLst>
      <p:ext uri="{BB962C8B-B14F-4D97-AF65-F5344CB8AC3E}">
        <p14:creationId xmlns:p14="http://schemas.microsoft.com/office/powerpoint/2010/main" val="394178058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DB90EDA9-2517-46EC-B6D4-3918D04786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F3783957-291E-4A91-8D11-927D2B135159}"/>
              </a:ext>
            </a:extLst>
          </p:cNvPr>
          <p:cNvSpPr/>
          <p:nvPr/>
        </p:nvSpPr>
        <p:spPr>
          <a:xfrm>
            <a:off x="621792" y="1819656"/>
            <a:ext cx="6272784" cy="1536192"/>
          </a:xfrm>
          <a:prstGeom prst="rect">
            <a:avLst/>
          </a:prstGeom>
        </p:spPr>
        <p:txBody>
          <a:bodyPr vert="horz" lIns="91440" tIns="45720" rIns="91440" bIns="45720" rtlCol="0" anchor="b">
            <a:noAutofit/>
          </a:bodyPr>
          <a:lstStyle/>
          <a:p>
            <a:pPr lvl="0">
              <a:lnSpc>
                <a:spcPct val="90000"/>
              </a:lnSpc>
              <a:spcBef>
                <a:spcPct val="0"/>
              </a:spcBef>
              <a:spcAft>
                <a:spcPts val="600"/>
              </a:spcAft>
            </a:pPr>
            <a:r>
              <a:rPr lang="en-US" sz="2400" b="1" kern="1200" dirty="0">
                <a:solidFill>
                  <a:schemeClr val="tx1"/>
                </a:solidFill>
                <a:ea typeface="+mj-ea"/>
                <a:cs typeface="+mj-cs"/>
              </a:rPr>
              <a:t>Wet dreams</a:t>
            </a:r>
          </a:p>
          <a:p>
            <a:pPr lvl="0">
              <a:lnSpc>
                <a:spcPct val="90000"/>
              </a:lnSpc>
              <a:spcAft>
                <a:spcPts val="600"/>
              </a:spcAft>
            </a:pPr>
            <a:endParaRPr lang="en-US" sz="2400" dirty="0"/>
          </a:p>
          <a:p>
            <a:pPr lvl="0">
              <a:lnSpc>
                <a:spcPct val="90000"/>
              </a:lnSpc>
              <a:spcAft>
                <a:spcPts val="600"/>
              </a:spcAft>
            </a:pPr>
            <a:r>
              <a:rPr lang="en-US" sz="2400" dirty="0"/>
              <a:t>When a boy is asleep he can get an erection. He might ejaculate. Ejaculation is when semen comes out of the boy’s erect penis. </a:t>
            </a:r>
          </a:p>
          <a:p>
            <a:pPr lvl="0">
              <a:lnSpc>
                <a:spcPct val="90000"/>
              </a:lnSpc>
              <a:spcAft>
                <a:spcPts val="600"/>
              </a:spcAft>
            </a:pPr>
            <a:endParaRPr lang="en-US" sz="700" dirty="0"/>
          </a:p>
          <a:p>
            <a:pPr lvl="0">
              <a:lnSpc>
                <a:spcPct val="90000"/>
              </a:lnSpc>
              <a:spcAft>
                <a:spcPts val="600"/>
              </a:spcAft>
            </a:pPr>
            <a:r>
              <a:rPr lang="en-US" sz="2400" dirty="0"/>
              <a:t>When a girl is asleep her vulva can become wet and slippery.</a:t>
            </a:r>
          </a:p>
          <a:p>
            <a:pPr lvl="0">
              <a:lnSpc>
                <a:spcPct val="90000"/>
              </a:lnSpc>
              <a:spcBef>
                <a:spcPct val="0"/>
              </a:spcBef>
              <a:spcAft>
                <a:spcPts val="600"/>
              </a:spcAft>
            </a:pPr>
            <a:endParaRPr lang="en-US" sz="2400" b="1" kern="1200" dirty="0">
              <a:solidFill>
                <a:schemeClr val="tx1"/>
              </a:solidFill>
              <a:ea typeface="+mj-ea"/>
              <a:cs typeface="+mj-cs"/>
            </a:endParaRPr>
          </a:p>
        </p:txBody>
      </p:sp>
      <p:sp>
        <p:nvSpPr>
          <p:cNvPr id="43" name="Rectangle 42">
            <a:extLst>
              <a:ext uri="{FF2B5EF4-FFF2-40B4-BE49-F238E27FC236}">
                <a16:creationId xmlns:a16="http://schemas.microsoft.com/office/drawing/2014/main" id="{D449B1F2-532C-44C7-8AC7-28EA15EE0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0392"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4" name="Picture 3" descr="A small child is sleeping in a bed&#10;&#10;Description automatically generated">
            <a:extLst>
              <a:ext uri="{FF2B5EF4-FFF2-40B4-BE49-F238E27FC236}">
                <a16:creationId xmlns:a16="http://schemas.microsoft.com/office/drawing/2014/main" id="{11C36AC9-4242-4C8A-8C78-82CB84A4C8E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740"/>
          <a:stretch/>
        </p:blipFill>
        <p:spPr>
          <a:xfrm>
            <a:off x="7684008" y="10"/>
            <a:ext cx="4507992" cy="2934576"/>
          </a:xfrm>
          <a:prstGeom prst="rect">
            <a:avLst/>
          </a:prstGeom>
        </p:spPr>
      </p:pic>
      <p:sp>
        <p:nvSpPr>
          <p:cNvPr id="45" name="Rectangle 44">
            <a:extLst>
              <a:ext uri="{FF2B5EF4-FFF2-40B4-BE49-F238E27FC236}">
                <a16:creationId xmlns:a16="http://schemas.microsoft.com/office/drawing/2014/main" id="{EE7D3784-5CF9-4282-9B1C-52395785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792"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E2A9159-948E-A848-A0A6-E0E5AAD98611}"/>
              </a:ext>
            </a:extLst>
          </p:cNvPr>
          <p:cNvSpPr/>
          <p:nvPr/>
        </p:nvSpPr>
        <p:spPr>
          <a:xfrm>
            <a:off x="594360" y="3058985"/>
            <a:ext cx="6272784" cy="2825496"/>
          </a:xfrm>
          <a:prstGeom prst="rect">
            <a:avLst/>
          </a:prstGeom>
        </p:spPr>
        <p:txBody>
          <a:bodyPr vert="horz" lIns="91440" tIns="45720" rIns="91440" bIns="45720" rtlCol="0">
            <a:noAutofit/>
          </a:bodyPr>
          <a:lstStyle/>
          <a:p>
            <a:pPr lvl="0">
              <a:lnSpc>
                <a:spcPct val="90000"/>
              </a:lnSpc>
              <a:spcAft>
                <a:spcPts val="600"/>
              </a:spcAft>
            </a:pPr>
            <a:endParaRPr lang="en-US" sz="800" dirty="0"/>
          </a:p>
          <a:p>
            <a:pPr lvl="0">
              <a:lnSpc>
                <a:spcPct val="90000"/>
              </a:lnSpc>
              <a:spcAft>
                <a:spcPts val="600"/>
              </a:spcAft>
            </a:pPr>
            <a:r>
              <a:rPr lang="en-US" sz="2400" dirty="0"/>
              <a:t>Not everyone has wet dreams but if you do this is normal. </a:t>
            </a:r>
          </a:p>
          <a:p>
            <a:pPr lvl="0">
              <a:lnSpc>
                <a:spcPct val="90000"/>
              </a:lnSpc>
              <a:spcAft>
                <a:spcPts val="600"/>
              </a:spcAft>
            </a:pPr>
            <a:endParaRPr lang="en-US" sz="2400" dirty="0"/>
          </a:p>
          <a:p>
            <a:pPr lvl="0">
              <a:lnSpc>
                <a:spcPct val="90000"/>
              </a:lnSpc>
              <a:spcAft>
                <a:spcPts val="600"/>
              </a:spcAft>
            </a:pPr>
            <a:r>
              <a:rPr lang="en-US" sz="2400" dirty="0"/>
              <a:t>If you wake up in the morning and your underwear and sheets are wet and sticky, you had a wet dream. Take off your underwear and </a:t>
            </a:r>
            <a:r>
              <a:rPr lang="en-US" sz="2400" dirty="0" err="1"/>
              <a:t>pyjamas</a:t>
            </a:r>
            <a:r>
              <a:rPr lang="en-US" sz="2400" dirty="0"/>
              <a:t>. Remove your sheets. Wash yourself and put on clean underwear and clothes.</a:t>
            </a:r>
          </a:p>
          <a:p>
            <a:pPr lvl="0" indent="-228600">
              <a:lnSpc>
                <a:spcPct val="90000"/>
              </a:lnSpc>
              <a:spcAft>
                <a:spcPts val="600"/>
              </a:spcAft>
              <a:buFont typeface="Arial" panose="020B0604020202020204" pitchFamily="34" charset="0"/>
              <a:buChar char="•"/>
            </a:pPr>
            <a:endParaRPr lang="en-US" sz="2400" dirty="0"/>
          </a:p>
        </p:txBody>
      </p:sp>
      <p:sp>
        <p:nvSpPr>
          <p:cNvPr id="5" name="Footer Placeholder 4"/>
          <p:cNvSpPr>
            <a:spLocks noGrp="1"/>
          </p:cNvSpPr>
          <p:nvPr>
            <p:ph type="ftr" sz="quarter" idx="11"/>
          </p:nvPr>
        </p:nvSpPr>
        <p:spPr>
          <a:xfrm>
            <a:off x="1892808" y="6356350"/>
            <a:ext cx="3712464" cy="365125"/>
          </a:xfrm>
        </p:spPr>
        <p:txBody>
          <a:bodyPr vert="horz" lIns="91440" tIns="45720" rIns="91440" bIns="45720" rtlCol="0" anchor="ctr">
            <a:normAutofit/>
          </a:bodyPr>
          <a:lstStyle/>
          <a:p>
            <a:pPr>
              <a:spcAft>
                <a:spcPts val="600"/>
              </a:spcAft>
            </a:pPr>
            <a:r>
              <a:rPr lang="en-US" kern="1200">
                <a:solidFill>
                  <a:schemeClr val="tx1">
                    <a:lumMod val="50000"/>
                    <a:lumOff val="50000"/>
                  </a:schemeClr>
                </a:solidFill>
                <a:latin typeface="+mn-lt"/>
                <a:ea typeface="+mn-ea"/>
                <a:cs typeface="+mn-cs"/>
              </a:rPr>
              <a:t>rshp.scot</a:t>
            </a:r>
          </a:p>
        </p:txBody>
      </p:sp>
      <p:pic>
        <p:nvPicPr>
          <p:cNvPr id="6" name="Picture 5" descr="A baby lying on a bed&#10;&#10;Description automatically generated">
            <a:extLst>
              <a:ext uri="{FF2B5EF4-FFF2-40B4-BE49-F238E27FC236}">
                <a16:creationId xmlns:a16="http://schemas.microsoft.com/office/drawing/2014/main" id="{317AF472-0267-46A9-9648-0C82C84DD20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299" r="2" b="2"/>
          <a:stretch/>
        </p:blipFill>
        <p:spPr>
          <a:xfrm>
            <a:off x="7684008" y="3172968"/>
            <a:ext cx="4507992" cy="3685032"/>
          </a:xfrm>
          <a:prstGeom prst="rect">
            <a:avLst/>
          </a:prstGeom>
        </p:spPr>
      </p:pic>
    </p:spTree>
    <p:extLst>
      <p:ext uri="{BB962C8B-B14F-4D97-AF65-F5344CB8AC3E}">
        <p14:creationId xmlns:p14="http://schemas.microsoft.com/office/powerpoint/2010/main" val="52419568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ECAB1E8-8195-4748-BE71-FF806D8689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4279383" cy="5495925"/>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043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 name="Rectangle 20">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9" y="2121408"/>
            <a:ext cx="3328416"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8485FAF-D02E-4CBB-B3B0-C48B3ADC191A}"/>
              </a:ext>
            </a:extLst>
          </p:cNvPr>
          <p:cNvSpPr>
            <a:spLocks noGrp="1"/>
          </p:cNvSpPr>
          <p:nvPr>
            <p:ph idx="1"/>
          </p:nvPr>
        </p:nvSpPr>
        <p:spPr>
          <a:xfrm>
            <a:off x="841247" y="2359152"/>
            <a:ext cx="3410712" cy="3425043"/>
          </a:xfrm>
        </p:spPr>
        <p:txBody>
          <a:bodyPr>
            <a:normAutofit/>
          </a:bodyPr>
          <a:lstStyle/>
          <a:p>
            <a:pPr marL="0" indent="0">
              <a:buNone/>
            </a:pPr>
            <a:r>
              <a:rPr lang="en-GB" b="1" dirty="0"/>
              <a:t>What have we learned about today that’s been most interesting for you?</a:t>
            </a:r>
          </a:p>
          <a:p>
            <a:pPr marL="0" indent="0">
              <a:buNone/>
            </a:pPr>
            <a:endParaRPr lang="en-GB" b="1" dirty="0"/>
          </a:p>
          <a:p>
            <a:pPr marL="0" indent="0">
              <a:buNone/>
            </a:pPr>
            <a:r>
              <a:rPr lang="en-GB" b="1"/>
              <a:t>Any questions…</a:t>
            </a:r>
            <a:endParaRPr lang="en-GB" b="1" dirty="0"/>
          </a:p>
        </p:txBody>
      </p:sp>
      <p:pic>
        <p:nvPicPr>
          <p:cNvPr id="5" name="Picture 4" descr="A picture containing metalware&#10;&#10;Description automatically generated">
            <a:extLst>
              <a:ext uri="{FF2B5EF4-FFF2-40B4-BE49-F238E27FC236}">
                <a16:creationId xmlns:a16="http://schemas.microsoft.com/office/drawing/2014/main" id="{1B729A26-2AC1-4923-965F-61A79CBC999C}"/>
              </a:ext>
            </a:extLst>
          </p:cNvPr>
          <p:cNvPicPr/>
          <p:nvPr/>
        </p:nvPicPr>
        <p:blipFill rotWithShape="1">
          <a:blip r:embed="rId2" cstate="screen">
            <a:extLst>
              <a:ext uri="{28A0092B-C50C-407E-A947-70E740481C1C}">
                <a14:useLocalDpi xmlns:a14="http://schemas.microsoft.com/office/drawing/2010/main"/>
              </a:ext>
            </a:extLst>
          </a:blip>
          <a:srcRect r="1" b="23028"/>
          <a:stretch/>
        </p:blipFill>
        <p:spPr>
          <a:xfrm>
            <a:off x="5124450" y="634382"/>
            <a:ext cx="6657213" cy="5495162"/>
          </a:xfrm>
          <a:prstGeom prst="rect">
            <a:avLst/>
          </a:prstGeom>
        </p:spPr>
      </p:pic>
      <p:sp>
        <p:nvSpPr>
          <p:cNvPr id="4" name="Footer Placeholder 3">
            <a:extLst>
              <a:ext uri="{FF2B5EF4-FFF2-40B4-BE49-F238E27FC236}">
                <a16:creationId xmlns:a16="http://schemas.microsoft.com/office/drawing/2014/main" id="{AF6F6670-E777-493F-BB11-6BB0AB63F236}"/>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a:solidFill>
                  <a:schemeClr val="tx1">
                    <a:lumMod val="50000"/>
                    <a:lumOff val="50000"/>
                  </a:schemeClr>
                </a:solidFill>
              </a:rPr>
              <a:t>rshp.scot</a:t>
            </a:r>
          </a:p>
        </p:txBody>
      </p:sp>
    </p:spTree>
    <p:extLst>
      <p:ext uri="{BB962C8B-B14F-4D97-AF65-F5344CB8AC3E}">
        <p14:creationId xmlns:p14="http://schemas.microsoft.com/office/powerpoint/2010/main" val="288082588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35</TotalTime>
  <Words>2421</Words>
  <Application>Microsoft Office PowerPoint</Application>
  <PresentationFormat>Widescreen</PresentationFormat>
  <Paragraphs>232</Paragraphs>
  <Slides>74</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74</vt:i4>
      </vt:variant>
    </vt:vector>
  </HeadingPairs>
  <TitlesOfParts>
    <vt:vector size="81" baseType="lpstr">
      <vt:lpstr>Arial</vt:lpstr>
      <vt:lpstr>Avenir Next LT Pro</vt:lpstr>
      <vt:lpstr>Calibri</vt:lpstr>
      <vt:lpstr>Tw Cen MT</vt:lpstr>
      <vt:lpstr>Tw Cen MT Condensed</vt:lpstr>
      <vt:lpstr>Wingdings 3</vt:lpstr>
      <vt:lpstr>Integral</vt:lpstr>
      <vt:lpstr>Puberty Year 4 and 5   </vt:lpstr>
      <vt:lpstr>What is Relationships and health education?</vt:lpstr>
      <vt:lpstr>Relationships education</vt:lpstr>
      <vt:lpstr>Health education</vt:lpstr>
      <vt:lpstr>What will the puberty teaching look like in year  four?</vt:lpstr>
      <vt:lpstr>My body: My body is changing </vt:lpstr>
      <vt:lpstr>PowerPoint Presentation</vt:lpstr>
      <vt:lpstr>PowerPoint Presentation</vt:lpstr>
      <vt:lpstr>PowerPoint Presentation</vt:lpstr>
      <vt:lpstr>When will puberty happen to me?</vt:lpstr>
      <vt:lpstr>PowerPoint Presentation</vt:lpstr>
      <vt:lpstr>When we go through puberty what happens to…  Hair? Skin? Body shape? Breasts? Voices? Smell?</vt:lpstr>
      <vt:lpstr>What happens to hair?</vt:lpstr>
      <vt:lpstr>Hair</vt:lpstr>
      <vt:lpstr>What happens to skin?</vt:lpstr>
      <vt:lpstr>Skin  Both girls and boys can get spots (acne).   Spots happen because your skin gets oilier.  </vt:lpstr>
      <vt:lpstr>What happens to body shape?</vt:lpstr>
      <vt:lpstr>Body shape</vt:lpstr>
      <vt:lpstr>PowerPoint Presentation</vt:lpstr>
      <vt:lpstr>Breasts</vt:lpstr>
      <vt:lpstr>What happens to voices?</vt:lpstr>
      <vt:lpstr>Voices</vt:lpstr>
      <vt:lpstr>What happens to body smells?</vt:lpstr>
      <vt:lpstr>Smell</vt:lpstr>
      <vt:lpstr>PowerPoint Presentation</vt:lpstr>
      <vt:lpstr>PowerPoint Presentation</vt:lpstr>
      <vt:lpstr>PowerPoint Presentation</vt:lpstr>
      <vt:lpstr>PowerPoint Presentation</vt:lpstr>
      <vt:lpstr>Erections  </vt:lpstr>
      <vt:lpstr>PowerPoint Presentation</vt:lpstr>
      <vt:lpstr>PowerPoint Presentation</vt:lpstr>
      <vt:lpstr>What will the puberty teaching look like in year  five?</vt:lpstr>
      <vt:lpstr>I can name parts of my body.  I can talk about the different parts of my body and what they do.   I can describe the changes that take place with puberty.  I understand how to maintain personal hygiene.</vt:lpstr>
      <vt:lpstr>PowerPoint Presentation</vt:lpstr>
      <vt:lpstr>PowerPoint Presentation</vt:lpstr>
      <vt:lpstr>Female body parts</vt:lpstr>
      <vt:lpstr>PowerPoint Presentation</vt:lpstr>
      <vt:lpstr>PowerPoint Presentation</vt:lpstr>
      <vt:lpstr>PowerPoint Presentation</vt:lpstr>
      <vt:lpstr>A girl will need to change her sanitary towel or tampon a few times a day.  Used sanitary wear should go in the bin.  </vt:lpstr>
      <vt:lpstr>Some girls might experience pain or discomfort during their period.  If you have any questions or worries about periods, you should talk to a trusted adult. </vt:lpstr>
      <vt:lpstr>PowerPoint Presentation</vt:lpstr>
      <vt:lpstr>PowerPoint Presentation</vt:lpstr>
      <vt:lpstr>Explore the products…</vt:lpstr>
      <vt:lpstr>PowerPoint Presentation</vt:lpstr>
      <vt:lpstr>True or False?</vt:lpstr>
      <vt:lpstr>PowerPoint Presentation</vt:lpstr>
      <vt:lpstr>True or False?</vt:lpstr>
      <vt:lpstr>PowerPoint Presentation</vt:lpstr>
      <vt:lpstr>True or False?</vt:lpstr>
      <vt:lpstr>A period is the name for shedding the lining of the womb. </vt:lpstr>
      <vt:lpstr>True or False?</vt:lpstr>
      <vt:lpstr>A period always comes every 28 days.   </vt:lpstr>
      <vt:lpstr>True or False?</vt:lpstr>
      <vt:lpstr>The start of a period is Day 1 of the menstrual cycle.  </vt:lpstr>
      <vt:lpstr>True or False?</vt:lpstr>
      <vt:lpstr>A period is made up of blood alone.</vt:lpstr>
      <vt:lpstr>True or False?</vt:lpstr>
      <vt:lpstr>A period always lasts for 5 days.</vt:lpstr>
      <vt:lpstr>True or False?</vt:lpstr>
      <vt:lpstr>You can hold in a period like you can hold in a wee.</vt:lpstr>
      <vt:lpstr>True or False?</vt:lpstr>
      <vt:lpstr> </vt:lpstr>
      <vt:lpstr>True or False?</vt:lpstr>
      <vt:lpstr>Most people with a female body have periods between the ages of around 12-55.</vt:lpstr>
      <vt:lpstr>True or False?</vt:lpstr>
      <vt:lpstr>PowerPoint Presentation</vt:lpstr>
      <vt:lpstr>True or False?</vt:lpstr>
      <vt:lpstr>All period products are thrown away after use</vt:lpstr>
      <vt:lpstr>PowerPoint Presentation</vt:lpstr>
      <vt:lpstr>PowerPoint Presentation</vt:lpstr>
      <vt:lpstr>PowerPoint Presentation</vt:lpstr>
      <vt:lpstr>PowerPoint Presentation</vt:lpstr>
      <vt:lpstr>PowerPoint Presentation</vt:lpstr>
    </vt:vector>
  </TitlesOfParts>
  <Company>Dell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Puberty Year 4 and 5   (2021)</dc:title>
  <dc:creator>Emma Carvosso</dc:creator>
  <cp:lastModifiedBy>Michaela Laufs</cp:lastModifiedBy>
  <cp:revision>5</cp:revision>
  <dcterms:created xsi:type="dcterms:W3CDTF">2021-05-11T12:50:57Z</dcterms:created>
  <dcterms:modified xsi:type="dcterms:W3CDTF">2023-04-24T23:00:11Z</dcterms:modified>
</cp:coreProperties>
</file>