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1" r:id="rId1"/>
  </p:sldMasterIdLst>
  <p:notesMasterIdLst>
    <p:notesMasterId r:id="rId63"/>
  </p:notesMasterIdLst>
  <p:sldIdLst>
    <p:sldId id="256" r:id="rId2"/>
    <p:sldId id="257" r:id="rId3"/>
    <p:sldId id="258" r:id="rId4"/>
    <p:sldId id="259" r:id="rId5"/>
    <p:sldId id="260" r:id="rId6"/>
    <p:sldId id="336" r:id="rId7"/>
    <p:sldId id="337" r:id="rId8"/>
    <p:sldId id="338" r:id="rId9"/>
    <p:sldId id="340" r:id="rId10"/>
    <p:sldId id="341" r:id="rId11"/>
    <p:sldId id="342" r:id="rId12"/>
    <p:sldId id="343" r:id="rId13"/>
    <p:sldId id="344" r:id="rId14"/>
    <p:sldId id="345" r:id="rId15"/>
    <p:sldId id="346" r:id="rId16"/>
    <p:sldId id="348" r:id="rId17"/>
    <p:sldId id="349" r:id="rId18"/>
    <p:sldId id="350" r:id="rId19"/>
    <p:sldId id="351" r:id="rId20"/>
    <p:sldId id="352" r:id="rId21"/>
    <p:sldId id="353" r:id="rId22"/>
    <p:sldId id="354" r:id="rId23"/>
    <p:sldId id="355" r:id="rId24"/>
    <p:sldId id="356" r:id="rId25"/>
    <p:sldId id="399" r:id="rId26"/>
    <p:sldId id="359" r:id="rId27"/>
    <p:sldId id="360" r:id="rId28"/>
    <p:sldId id="362" r:id="rId29"/>
    <p:sldId id="365" r:id="rId30"/>
    <p:sldId id="366" r:id="rId31"/>
    <p:sldId id="367" r:id="rId32"/>
    <p:sldId id="368" r:id="rId33"/>
    <p:sldId id="369" r:id="rId34"/>
    <p:sldId id="370" r:id="rId35"/>
    <p:sldId id="371" r:id="rId36"/>
    <p:sldId id="372" r:id="rId37"/>
    <p:sldId id="373" r:id="rId38"/>
    <p:sldId id="374" r:id="rId39"/>
    <p:sldId id="375" r:id="rId40"/>
    <p:sldId id="376" r:id="rId41"/>
    <p:sldId id="377" r:id="rId42"/>
    <p:sldId id="378" r:id="rId43"/>
    <p:sldId id="379" r:id="rId44"/>
    <p:sldId id="380" r:id="rId45"/>
    <p:sldId id="381" r:id="rId46"/>
    <p:sldId id="382" r:id="rId47"/>
    <p:sldId id="383" r:id="rId48"/>
    <p:sldId id="384" r:id="rId49"/>
    <p:sldId id="385" r:id="rId50"/>
    <p:sldId id="386" r:id="rId51"/>
    <p:sldId id="387" r:id="rId52"/>
    <p:sldId id="388" r:id="rId53"/>
    <p:sldId id="390" r:id="rId54"/>
    <p:sldId id="398" r:id="rId55"/>
    <p:sldId id="391" r:id="rId56"/>
    <p:sldId id="394" r:id="rId57"/>
    <p:sldId id="392" r:id="rId58"/>
    <p:sldId id="393" r:id="rId59"/>
    <p:sldId id="395" r:id="rId60"/>
    <p:sldId id="396" r:id="rId61"/>
    <p:sldId id="397" r:id="rId6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12" autoAdjust="0"/>
    <p:restoredTop sz="94660"/>
  </p:normalViewPr>
  <p:slideViewPr>
    <p:cSldViewPr snapToGrid="0">
      <p:cViewPr varScale="1">
        <p:scale>
          <a:sx n="60" d="100"/>
          <a:sy n="60" d="100"/>
        </p:scale>
        <p:origin x="116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EFA4C6-1F21-421E-8BC7-FB2775E0E31D}" type="datetimeFigureOut">
              <a:rPr lang="en-GB" smtClean="0"/>
              <a:t>24/04/2023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C16CA2-3602-4E55-9D39-2BC6C8052CA2}" type="slidenum">
              <a:rPr lang="en-GB" smtClean="0"/>
              <a:t>‹#›</a:t>
            </a:fld>
            <a:endParaRPr lang="en-GB"/>
          </a:p>
        </p:txBody>
      </p:sp>
    </p:spTree>
    <p:extLst>
      <p:ext uri="{BB962C8B-B14F-4D97-AF65-F5344CB8AC3E}">
        <p14:creationId xmlns:p14="http://schemas.microsoft.com/office/powerpoint/2010/main" val="1025542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FF0F7F-A767-6F44-8124-CE485D4C9FEB}" type="slidenum">
              <a:rPr lang="en-US" smtClean="0"/>
              <a:t>10</a:t>
            </a:fld>
            <a:endParaRPr lang="en-US"/>
          </a:p>
        </p:txBody>
      </p:sp>
    </p:spTree>
    <p:extLst>
      <p:ext uri="{BB962C8B-B14F-4D97-AF65-F5344CB8AC3E}">
        <p14:creationId xmlns:p14="http://schemas.microsoft.com/office/powerpoint/2010/main" val="3088480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31</a:t>
            </a:fld>
            <a:endParaRPr lang="en-US"/>
          </a:p>
        </p:txBody>
      </p:sp>
    </p:spTree>
    <p:extLst>
      <p:ext uri="{BB962C8B-B14F-4D97-AF65-F5344CB8AC3E}">
        <p14:creationId xmlns:p14="http://schemas.microsoft.com/office/powerpoint/2010/main" val="55068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32</a:t>
            </a:fld>
            <a:endParaRPr lang="en-US"/>
          </a:p>
        </p:txBody>
      </p:sp>
    </p:spTree>
    <p:extLst>
      <p:ext uri="{BB962C8B-B14F-4D97-AF65-F5344CB8AC3E}">
        <p14:creationId xmlns:p14="http://schemas.microsoft.com/office/powerpoint/2010/main" val="3330463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33</a:t>
            </a:fld>
            <a:endParaRPr lang="en-US"/>
          </a:p>
        </p:txBody>
      </p:sp>
    </p:spTree>
    <p:extLst>
      <p:ext uri="{BB962C8B-B14F-4D97-AF65-F5344CB8AC3E}">
        <p14:creationId xmlns:p14="http://schemas.microsoft.com/office/powerpoint/2010/main" val="3266496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34</a:t>
            </a:fld>
            <a:endParaRPr lang="en-US"/>
          </a:p>
        </p:txBody>
      </p:sp>
    </p:spTree>
    <p:extLst>
      <p:ext uri="{BB962C8B-B14F-4D97-AF65-F5344CB8AC3E}">
        <p14:creationId xmlns:p14="http://schemas.microsoft.com/office/powerpoint/2010/main" val="538293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35</a:t>
            </a:fld>
            <a:endParaRPr lang="en-US"/>
          </a:p>
        </p:txBody>
      </p:sp>
    </p:spTree>
    <p:extLst>
      <p:ext uri="{BB962C8B-B14F-4D97-AF65-F5344CB8AC3E}">
        <p14:creationId xmlns:p14="http://schemas.microsoft.com/office/powerpoint/2010/main" val="2349029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36</a:t>
            </a:fld>
            <a:endParaRPr lang="en-US"/>
          </a:p>
        </p:txBody>
      </p:sp>
    </p:spTree>
    <p:extLst>
      <p:ext uri="{BB962C8B-B14F-4D97-AF65-F5344CB8AC3E}">
        <p14:creationId xmlns:p14="http://schemas.microsoft.com/office/powerpoint/2010/main" val="736613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FF0F7F-A767-6F44-8124-CE485D4C9FEB}" type="slidenum">
              <a:rPr lang="en-US" smtClean="0"/>
              <a:t>39</a:t>
            </a:fld>
            <a:endParaRPr lang="en-US"/>
          </a:p>
        </p:txBody>
      </p:sp>
    </p:spTree>
    <p:extLst>
      <p:ext uri="{BB962C8B-B14F-4D97-AF65-F5344CB8AC3E}">
        <p14:creationId xmlns:p14="http://schemas.microsoft.com/office/powerpoint/2010/main" val="398275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40</a:t>
            </a:fld>
            <a:endParaRPr lang="en-US"/>
          </a:p>
        </p:txBody>
      </p:sp>
    </p:spTree>
    <p:extLst>
      <p:ext uri="{BB962C8B-B14F-4D97-AF65-F5344CB8AC3E}">
        <p14:creationId xmlns:p14="http://schemas.microsoft.com/office/powerpoint/2010/main" val="10187269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FF0F7F-A767-6F44-8124-CE485D4C9FEB}" type="slidenum">
              <a:rPr lang="en-US" smtClean="0"/>
              <a:t>41</a:t>
            </a:fld>
            <a:endParaRPr lang="en-US"/>
          </a:p>
        </p:txBody>
      </p:sp>
    </p:spTree>
    <p:extLst>
      <p:ext uri="{BB962C8B-B14F-4D97-AF65-F5344CB8AC3E}">
        <p14:creationId xmlns:p14="http://schemas.microsoft.com/office/powerpoint/2010/main" val="637971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42</a:t>
            </a:fld>
            <a:endParaRPr lang="en-US"/>
          </a:p>
        </p:txBody>
      </p:sp>
    </p:spTree>
    <p:extLst>
      <p:ext uri="{BB962C8B-B14F-4D97-AF65-F5344CB8AC3E}">
        <p14:creationId xmlns:p14="http://schemas.microsoft.com/office/powerpoint/2010/main" val="33113914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FF0F7F-A767-6F44-8124-CE485D4C9FEB}" type="slidenum">
              <a:rPr lang="en-US" smtClean="0"/>
              <a:t>46</a:t>
            </a:fld>
            <a:endParaRPr lang="en-US"/>
          </a:p>
        </p:txBody>
      </p:sp>
    </p:spTree>
    <p:extLst>
      <p:ext uri="{BB962C8B-B14F-4D97-AF65-F5344CB8AC3E}">
        <p14:creationId xmlns:p14="http://schemas.microsoft.com/office/powerpoint/2010/main" val="748958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47</a:t>
            </a:fld>
            <a:endParaRPr lang="en-US"/>
          </a:p>
        </p:txBody>
      </p:sp>
    </p:spTree>
    <p:extLst>
      <p:ext uri="{BB962C8B-B14F-4D97-AF65-F5344CB8AC3E}">
        <p14:creationId xmlns:p14="http://schemas.microsoft.com/office/powerpoint/2010/main" val="3193176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Nearly all babies are born this way but some babies can’t be born like this and a doctor has to make an opening in the mummy’s tummy to lift the baby out – this is called a Caesarean.</a:t>
            </a:r>
            <a:r>
              <a:rPr lang="en-GB" dirty="0">
                <a:effectLst/>
              </a:rPr>
              <a:t> </a:t>
            </a:r>
            <a:endParaRPr lang="en-US" dirty="0"/>
          </a:p>
        </p:txBody>
      </p:sp>
      <p:sp>
        <p:nvSpPr>
          <p:cNvPr id="4" name="Slide Number Placeholder 3"/>
          <p:cNvSpPr>
            <a:spLocks noGrp="1"/>
          </p:cNvSpPr>
          <p:nvPr>
            <p:ph type="sldNum" sz="quarter" idx="10"/>
          </p:nvPr>
        </p:nvSpPr>
        <p:spPr/>
        <p:txBody>
          <a:bodyPr/>
          <a:lstStyle/>
          <a:p>
            <a:fld id="{D1FF0F7F-A767-6F44-8124-CE485D4C9FEB}" type="slidenum">
              <a:rPr lang="en-US" smtClean="0"/>
              <a:t>48</a:t>
            </a:fld>
            <a:endParaRPr lang="en-US"/>
          </a:p>
        </p:txBody>
      </p:sp>
    </p:spTree>
    <p:extLst>
      <p:ext uri="{BB962C8B-B14F-4D97-AF65-F5344CB8AC3E}">
        <p14:creationId xmlns:p14="http://schemas.microsoft.com/office/powerpoint/2010/main" val="691167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49</a:t>
            </a:fld>
            <a:endParaRPr lang="en-US"/>
          </a:p>
        </p:txBody>
      </p:sp>
    </p:spTree>
    <p:extLst>
      <p:ext uri="{BB962C8B-B14F-4D97-AF65-F5344CB8AC3E}">
        <p14:creationId xmlns:p14="http://schemas.microsoft.com/office/powerpoint/2010/main" val="41946587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FF0F7F-A767-6F44-8124-CE485D4C9FEB}" type="slidenum">
              <a:rPr lang="en-US" smtClean="0"/>
              <a:t>50</a:t>
            </a:fld>
            <a:endParaRPr lang="en-US"/>
          </a:p>
        </p:txBody>
      </p:sp>
    </p:spTree>
    <p:extLst>
      <p:ext uri="{BB962C8B-B14F-4D97-AF65-F5344CB8AC3E}">
        <p14:creationId xmlns:p14="http://schemas.microsoft.com/office/powerpoint/2010/main" val="1657891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51</a:t>
            </a:fld>
            <a:endParaRPr lang="en-US"/>
          </a:p>
        </p:txBody>
      </p:sp>
    </p:spTree>
    <p:extLst>
      <p:ext uri="{BB962C8B-B14F-4D97-AF65-F5344CB8AC3E}">
        <p14:creationId xmlns:p14="http://schemas.microsoft.com/office/powerpoint/2010/main" val="21426742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1FF0F7F-A767-6F44-8124-CE485D4C9FEB}" type="slidenum">
              <a:rPr lang="en-US" smtClean="0"/>
              <a:t>52</a:t>
            </a:fld>
            <a:endParaRPr lang="en-US"/>
          </a:p>
        </p:txBody>
      </p:sp>
    </p:spTree>
    <p:extLst>
      <p:ext uri="{BB962C8B-B14F-4D97-AF65-F5344CB8AC3E}">
        <p14:creationId xmlns:p14="http://schemas.microsoft.com/office/powerpoint/2010/main" val="2967244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08B9EBBA-996F-894A-B54A-D6246ED52CEA}"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9512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530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2265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smtClean="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4480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smtClean="0"/>
              <a:pPr/>
              <a:t>4/24/2023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2336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smtClean="0"/>
              <a:pPr/>
              <a:t>4/24/2023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10866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smtClean="0"/>
              <a:pPr/>
              <a:t>4/24/2023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11965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smtClean="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43774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smtClean="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9847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5246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smtClean="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6041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09B482E8-6E0E-1B4F-B1FD-C69DB9E858D9}" type="datetimeFigureOut">
              <a:rPr lang="en-US" smtClean="0"/>
              <a:pPr/>
              <a:t>4/24/2023</a:t>
            </a:fld>
            <a:endParaRPr lang="en-US" dirty="0"/>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D57F1E4F-1CFF-5643-939E-217C01CDF565}" type="slidenum">
              <a:rPr lang="en-US" smtClean="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6055041"/>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hf sldNum="0" hdr="0" ftr="0" dt="0"/>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g"/></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eg"/></Relationships>
</file>

<file path=ppt/slides/_rels/slide36.xml.rels><?xml version="1.0" encoding="UTF-8" standalone="yes"?>
<Relationships xmlns="http://schemas.openxmlformats.org/package/2006/relationships"><Relationship Id="rId3" Type="http://schemas.openxmlformats.org/officeDocument/2006/relationships/hyperlink" Target="https://www.bbc.com/bitesize/clips/zpmqxnb"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youtu.be/h82ltr84_Yg" TargetMode="External"/><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hyperlink" Target="https://youtu.be/SuGyPmzHUBE"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4" Type="http://schemas.openxmlformats.org/officeDocument/2006/relationships/image" Target="../media/image62.jpeg"/></Relationships>
</file>

<file path=ppt/slides/_rels/slide5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https://youtu.be/m9QndNXcnCU" TargetMode="External"/><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6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SEX </a:t>
            </a:r>
            <a:r>
              <a:rPr lang="en-GB" dirty="0" err="1"/>
              <a:t>EDUcation</a:t>
            </a:r>
            <a:r>
              <a:rPr lang="en-GB"/>
              <a:t> </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43265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Relationships and health education?</a:t>
            </a:r>
          </a:p>
        </p:txBody>
      </p:sp>
      <p:sp>
        <p:nvSpPr>
          <p:cNvPr id="3" name="Content Placeholder 2"/>
          <p:cNvSpPr>
            <a:spLocks noGrp="1"/>
          </p:cNvSpPr>
          <p:nvPr>
            <p:ph idx="1"/>
          </p:nvPr>
        </p:nvSpPr>
        <p:spPr/>
        <p:txBody>
          <a:bodyPr>
            <a:normAutofit/>
          </a:bodyPr>
          <a:lstStyle/>
          <a:p>
            <a:r>
              <a:rPr lang="en-GB" sz="2400" dirty="0"/>
              <a:t>From September 2020, all primary age children will be taught Relationships and Health Education. </a:t>
            </a:r>
          </a:p>
          <a:p>
            <a:endParaRPr lang="en-GB" sz="2400" dirty="0"/>
          </a:p>
          <a:p>
            <a:r>
              <a:rPr lang="en-GB" sz="2400" dirty="0"/>
              <a:t>These subjects are designed to equip your child with knowledge to make informed decisions about their wellbeing, health and relationships as well as preparing them for a successful adult life. The world for all young people looks very different from the way it did 20 years ago when this curriculum was last updated – these changes bring the content into the 21st century, so that it is relevant for your child. </a:t>
            </a:r>
          </a:p>
        </p:txBody>
      </p:sp>
    </p:spTree>
    <p:extLst>
      <p:ext uri="{BB962C8B-B14F-4D97-AF65-F5344CB8AC3E}">
        <p14:creationId xmlns:p14="http://schemas.microsoft.com/office/powerpoint/2010/main" val="1362237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Relationships education</a:t>
            </a:r>
          </a:p>
        </p:txBody>
      </p:sp>
      <p:sp>
        <p:nvSpPr>
          <p:cNvPr id="3" name="Content Placeholder 2"/>
          <p:cNvSpPr>
            <a:spLocks noGrp="1"/>
          </p:cNvSpPr>
          <p:nvPr>
            <p:ph idx="1"/>
          </p:nvPr>
        </p:nvSpPr>
        <p:spPr/>
        <p:txBody>
          <a:bodyPr>
            <a:normAutofit/>
          </a:bodyPr>
          <a:lstStyle/>
          <a:p>
            <a:r>
              <a:rPr lang="en-GB" sz="2800" dirty="0"/>
              <a:t>Your child will be taught what a relationship is, what friendship is, what family means and who can support them. In an age-appropriate way, your child’s school will cover how to treat each other with kindness, consideration and respect. </a:t>
            </a:r>
          </a:p>
          <a:p>
            <a:r>
              <a:rPr lang="en-GB" sz="2800" dirty="0"/>
              <a:t>By the end of primary school, pupils will have been taught content on: • families and people who care for me • caring friendships • respectful relationships • online relationships • being safe</a:t>
            </a:r>
          </a:p>
        </p:txBody>
      </p:sp>
    </p:spTree>
    <p:extLst>
      <p:ext uri="{BB962C8B-B14F-4D97-AF65-F5344CB8AC3E}">
        <p14:creationId xmlns:p14="http://schemas.microsoft.com/office/powerpoint/2010/main" val="1183242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 education</a:t>
            </a:r>
          </a:p>
        </p:txBody>
      </p:sp>
      <p:sp>
        <p:nvSpPr>
          <p:cNvPr id="3" name="Content Placeholder 2"/>
          <p:cNvSpPr>
            <a:spLocks noGrp="1"/>
          </p:cNvSpPr>
          <p:nvPr>
            <p:ph idx="1"/>
          </p:nvPr>
        </p:nvSpPr>
        <p:spPr/>
        <p:txBody>
          <a:bodyPr>
            <a:noAutofit/>
          </a:bodyPr>
          <a:lstStyle/>
          <a:p>
            <a:r>
              <a:rPr lang="en-GB" sz="2400" dirty="0"/>
              <a:t>Health Education aims to give your child the information they need to make good decisions about their own health and wellbeing, to recognise issues in themselves and others, and to seek support as early as possible when issues arise. </a:t>
            </a:r>
          </a:p>
          <a:p>
            <a:endParaRPr lang="en-GB" sz="2400" dirty="0"/>
          </a:p>
          <a:p>
            <a:r>
              <a:rPr lang="en-GB" sz="2400" dirty="0"/>
              <a:t>By the end of primary school, pupils will have been taught content on: • mental wellbeing • internet safety and harms • physical health and fitness • healthy eating • facts and risks associated with drugs, alcohol and tobacco • health and prevention • basic first aid • changing adolescent body</a:t>
            </a:r>
          </a:p>
        </p:txBody>
      </p:sp>
    </p:spTree>
    <p:extLst>
      <p:ext uri="{BB962C8B-B14F-4D97-AF65-F5344CB8AC3E}">
        <p14:creationId xmlns:p14="http://schemas.microsoft.com/office/powerpoint/2010/main" val="1325938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sex education?</a:t>
            </a:r>
          </a:p>
        </p:txBody>
      </p:sp>
      <p:sp>
        <p:nvSpPr>
          <p:cNvPr id="4" name="Rectangle 1"/>
          <p:cNvSpPr>
            <a:spLocks noGrp="1" noChangeArrowheads="1"/>
          </p:cNvSpPr>
          <p:nvPr>
            <p:ph idx="1"/>
          </p:nvPr>
        </p:nvSpPr>
        <p:spPr bwMode="auto">
          <a:xfrm>
            <a:off x="1152938" y="1804531"/>
            <a:ext cx="46007563" cy="5238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indent="0">
              <a:lnSpc>
                <a:spcPct val="100000"/>
              </a:lnSpc>
              <a:buClrTx/>
              <a:buSzTx/>
              <a:buNone/>
            </a:pPr>
            <a:r>
              <a:rPr kumimoji="0" lang="en-US" altLang="en-US" sz="2800" b="0" i="0" u="none" strike="noStrike" cap="none" normalizeH="0" baseline="0" dirty="0">
                <a:ln>
                  <a:noFill/>
                </a:ln>
                <a:solidFill>
                  <a:srgbClr val="0B0C0C"/>
                </a:solidFill>
                <a:effectLst/>
                <a:latin typeface="Tw Cen MT" panose="020B0602020104020603" pitchFamily="34" charset="0"/>
              </a:rPr>
              <a:t>Sex education is not compulsory in primary schools. </a:t>
            </a:r>
            <a:r>
              <a:rPr lang="en-US" altLang="en-US" sz="2800" dirty="0">
                <a:solidFill>
                  <a:srgbClr val="0B0C0C"/>
                </a:solidFill>
                <a:latin typeface="Tw Cen MT" panose="020B0602020104020603" pitchFamily="34" charset="0"/>
              </a:rPr>
              <a:t>The DFE say it is up to </a:t>
            </a:r>
          </a:p>
          <a:p>
            <a:pPr marL="0" indent="0">
              <a:lnSpc>
                <a:spcPct val="100000"/>
              </a:lnSpc>
              <a:buClrTx/>
              <a:buSzTx/>
              <a:buNone/>
            </a:pPr>
            <a:r>
              <a:rPr lang="en-US" altLang="en-US" sz="2800" dirty="0">
                <a:solidFill>
                  <a:srgbClr val="0B0C0C"/>
                </a:solidFill>
                <a:latin typeface="Tw Cen MT" panose="020B0602020104020603" pitchFamily="34" charset="0"/>
              </a:rPr>
              <a:t>primary schools to determine whether they need to cover any additional </a:t>
            </a:r>
          </a:p>
          <a:p>
            <a:pPr marL="0" indent="0">
              <a:lnSpc>
                <a:spcPct val="100000"/>
              </a:lnSpc>
              <a:buClrTx/>
              <a:buSzTx/>
              <a:buNone/>
            </a:pPr>
            <a:r>
              <a:rPr lang="en-US" altLang="en-US" sz="2800" dirty="0">
                <a:solidFill>
                  <a:srgbClr val="0B0C0C"/>
                </a:solidFill>
                <a:latin typeface="Tw Cen MT" panose="020B0602020104020603" pitchFamily="34" charset="0"/>
              </a:rPr>
              <a:t>content on sex education to meet the needs of their pupils. </a:t>
            </a:r>
          </a:p>
          <a:p>
            <a:pPr marL="0" indent="0">
              <a:lnSpc>
                <a:spcPct val="100000"/>
              </a:lnSpc>
              <a:buClrTx/>
              <a:buSzTx/>
              <a:buNone/>
            </a:pPr>
            <a:endParaRPr lang="en-US" altLang="en-US" sz="2800" dirty="0">
              <a:solidFill>
                <a:srgbClr val="0B0C0C"/>
              </a:solidFill>
              <a:latin typeface="Tw Cen MT" panose="020B0602020104020603" pitchFamily="34" charset="0"/>
            </a:endParaRPr>
          </a:p>
          <a:p>
            <a:pPr marL="0" indent="0">
              <a:buNone/>
            </a:pPr>
            <a:r>
              <a:rPr lang="en-US" sz="2800" dirty="0">
                <a:latin typeface="Tw Cen MT" panose="020B0602020104020603" pitchFamily="34" charset="0"/>
              </a:rPr>
              <a:t>However, it is important that the transition phase before moving to </a:t>
            </a:r>
          </a:p>
          <a:p>
            <a:pPr marL="0" indent="0">
              <a:buNone/>
            </a:pPr>
            <a:r>
              <a:rPr lang="en-US" sz="2800" dirty="0">
                <a:latin typeface="Tw Cen MT" panose="020B0602020104020603" pitchFamily="34" charset="0"/>
              </a:rPr>
              <a:t>secondary school supports pupils’ ongoing emotional and </a:t>
            </a:r>
          </a:p>
          <a:p>
            <a:pPr marL="0" indent="0">
              <a:buNone/>
            </a:pPr>
            <a:r>
              <a:rPr lang="en-US" sz="2800" dirty="0">
                <a:latin typeface="Tw Cen MT" panose="020B0602020104020603" pitchFamily="34" charset="0"/>
              </a:rPr>
              <a:t>physical development effectively. </a:t>
            </a:r>
          </a:p>
          <a:p>
            <a:pPr marL="0" indent="0">
              <a:buNone/>
            </a:pPr>
            <a:endParaRPr lang="en-GB" sz="2800" dirty="0">
              <a:latin typeface="Tw Cen MT" panose="020B0602020104020603" pitchFamily="34" charset="0"/>
            </a:endParaRPr>
          </a:p>
          <a:p>
            <a:pPr marL="0" indent="0">
              <a:buNone/>
            </a:pPr>
            <a:r>
              <a:rPr lang="en-US" sz="2800" dirty="0">
                <a:latin typeface="Tw Cen MT" panose="020B0602020104020603" pitchFamily="34" charset="0"/>
              </a:rPr>
              <a:t>The Department for Education continues to recommend therefore that </a:t>
            </a:r>
          </a:p>
          <a:p>
            <a:pPr marL="0" indent="0">
              <a:buNone/>
            </a:pPr>
            <a:r>
              <a:rPr lang="en-US" sz="2800" dirty="0">
                <a:latin typeface="Tw Cen MT" panose="020B0602020104020603" pitchFamily="34" charset="0"/>
              </a:rPr>
              <a:t>all primary schools should have a sex education program tailored </a:t>
            </a:r>
          </a:p>
          <a:p>
            <a:pPr marL="0" indent="0">
              <a:buNone/>
            </a:pPr>
            <a:r>
              <a:rPr lang="en-US" sz="2800" dirty="0">
                <a:latin typeface="Tw Cen MT" panose="020B0602020104020603" pitchFamily="34" charset="0"/>
              </a:rPr>
              <a:t>to the age and the physical and emotional maturity of the pupils. </a:t>
            </a:r>
          </a:p>
          <a:p>
            <a:pPr marL="0" indent="0">
              <a:lnSpc>
                <a:spcPct val="100000"/>
              </a:lnSpc>
              <a:buClrTx/>
              <a:buSzTx/>
              <a:buNone/>
            </a:pPr>
            <a:endParaRPr lang="en-US" altLang="en-US" sz="3200" dirty="0">
              <a:solidFill>
                <a:srgbClr val="0B0C0C"/>
              </a:solidFill>
              <a:latin typeface="Tw Cen MT" panose="020B0602020104020603" pitchFamily="34" charset="0"/>
            </a:endParaRPr>
          </a:p>
          <a:p>
            <a:pPr marL="0" indent="0">
              <a:lnSpc>
                <a:spcPct val="100000"/>
              </a:lnSpc>
              <a:buClrTx/>
              <a:buSzTx/>
              <a:buNone/>
            </a:pPr>
            <a:endParaRPr lang="en-US" altLang="en-US" sz="1400" dirty="0">
              <a:solidFill>
                <a:srgbClr val="0B0C0C"/>
              </a:solidFill>
              <a:latin typeface="nta"/>
            </a:endParaRPr>
          </a:p>
        </p:txBody>
      </p:sp>
    </p:spTree>
    <p:extLst>
      <p:ext uri="{BB962C8B-B14F-4D97-AF65-F5344CB8AC3E}">
        <p14:creationId xmlns:p14="http://schemas.microsoft.com/office/powerpoint/2010/main" val="720204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2580" y="1030310"/>
            <a:ext cx="11294771" cy="3970318"/>
          </a:xfrm>
          <a:prstGeom prst="rect">
            <a:avLst/>
          </a:prstGeom>
        </p:spPr>
        <p:txBody>
          <a:bodyPr wrap="square">
            <a:spAutoFit/>
          </a:bodyPr>
          <a:lstStyle/>
          <a:p>
            <a:r>
              <a:rPr lang="en-US" sz="2800" dirty="0"/>
              <a:t>It should ensure that both boys and girls are prepared </a:t>
            </a:r>
          </a:p>
          <a:p>
            <a:r>
              <a:rPr lang="en-US" sz="2800" dirty="0"/>
              <a:t>for the changes that adolescence brings and – </a:t>
            </a:r>
          </a:p>
          <a:p>
            <a:r>
              <a:rPr lang="en-US" sz="2800" dirty="0"/>
              <a:t>drawing on knowledge of the human life cycle set out in the national curriculum for science - how a baby is conceived and born.</a:t>
            </a:r>
            <a:endParaRPr lang="en-GB" sz="2800" dirty="0"/>
          </a:p>
          <a:p>
            <a:endParaRPr lang="en-US" altLang="en-US" sz="2800" dirty="0">
              <a:solidFill>
                <a:srgbClr val="0B0C0C"/>
              </a:solidFill>
            </a:endParaRPr>
          </a:p>
          <a:p>
            <a:r>
              <a:rPr lang="en-US" altLang="en-US" sz="2800" dirty="0">
                <a:solidFill>
                  <a:srgbClr val="0B0C0C"/>
                </a:solidFill>
              </a:rPr>
              <a:t>The national curriculum for science also includes subject content in </a:t>
            </a:r>
          </a:p>
          <a:p>
            <a:r>
              <a:rPr lang="en-US" altLang="en-US" sz="2800" dirty="0">
                <a:solidFill>
                  <a:srgbClr val="0B0C0C"/>
                </a:solidFill>
              </a:rPr>
              <a:t>related areas, such as the main external body parts, the human body as it grows from birth to old age (including puberty) and reproduction in some plants and animals. </a:t>
            </a:r>
          </a:p>
        </p:txBody>
      </p:sp>
    </p:spTree>
    <p:extLst>
      <p:ext uri="{BB962C8B-B14F-4D97-AF65-F5344CB8AC3E}">
        <p14:creationId xmlns:p14="http://schemas.microsoft.com/office/powerpoint/2010/main" val="3046641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Right to withdraw</a:t>
            </a:r>
          </a:p>
        </p:txBody>
      </p:sp>
      <p:sp>
        <p:nvSpPr>
          <p:cNvPr id="3" name="Content Placeholder 2"/>
          <p:cNvSpPr>
            <a:spLocks noGrp="1"/>
          </p:cNvSpPr>
          <p:nvPr>
            <p:ph idx="1"/>
          </p:nvPr>
        </p:nvSpPr>
        <p:spPr/>
        <p:txBody>
          <a:bodyPr>
            <a:normAutofit fontScale="92500" lnSpcReduction="20000"/>
          </a:bodyPr>
          <a:lstStyle/>
          <a:p>
            <a:r>
              <a:rPr lang="en-US" sz="2800" dirty="0"/>
              <a:t>Primary schools that choose to teach sex education must allow parents a right to withdraw their children. Unlike sex education in RSE at secondary, in primary schools, </a:t>
            </a:r>
            <a:r>
              <a:rPr lang="en-US" sz="2800" dirty="0" err="1"/>
              <a:t>headteachers</a:t>
            </a:r>
            <a:r>
              <a:rPr lang="en-US" sz="2800" dirty="0"/>
              <a:t> must comply with a parent’s wish to withdraw their child from sex education beyond the national curriculum for science.</a:t>
            </a:r>
            <a:endParaRPr lang="en-GB" sz="2800" dirty="0"/>
          </a:p>
          <a:p>
            <a:r>
              <a:rPr lang="en-GB" sz="2800" dirty="0"/>
              <a:t>As set out in the school RSHE policy, which can be found on our website, there is a paragraph that highlights the parents right to withdraw. (See paragraph 8)</a:t>
            </a:r>
          </a:p>
          <a:p>
            <a:r>
              <a:rPr lang="en-GB" sz="2800" dirty="0"/>
              <a:t>Requests for withdrawal should be put in writing using the form found in Appendix 3 of this policy and addressed to the Principal.</a:t>
            </a:r>
          </a:p>
          <a:p>
            <a:r>
              <a:rPr lang="en-GB" sz="2800" dirty="0"/>
              <a:t>Alternative work will be given to pupils who are withdrawn from sex education.</a:t>
            </a:r>
          </a:p>
          <a:p>
            <a:endParaRPr lang="en-GB" dirty="0"/>
          </a:p>
        </p:txBody>
      </p:sp>
    </p:spTree>
    <p:extLst>
      <p:ext uri="{BB962C8B-B14F-4D97-AF65-F5344CB8AC3E}">
        <p14:creationId xmlns:p14="http://schemas.microsoft.com/office/powerpoint/2010/main" val="4084113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3747" y="790805"/>
            <a:ext cx="9405870" cy="1569660"/>
          </a:xfrm>
          <a:prstGeom prst="rect">
            <a:avLst/>
          </a:prstGeom>
        </p:spPr>
        <p:txBody>
          <a:bodyPr wrap="square">
            <a:spAutoFit/>
          </a:bodyPr>
          <a:lstStyle/>
          <a:p>
            <a:pPr algn="ctr"/>
            <a:r>
              <a:rPr lang="en-GB" sz="3200" b="1" dirty="0"/>
              <a:t>Sex: </a:t>
            </a:r>
            <a:br>
              <a:rPr lang="en-GB" sz="3200" b="1" dirty="0"/>
            </a:br>
            <a:r>
              <a:rPr lang="en-GB" sz="3200" b="1" dirty="0"/>
              <a:t>How people have sex / </a:t>
            </a:r>
            <a:br>
              <a:rPr lang="en-GB" sz="3200" b="1" dirty="0"/>
            </a:br>
            <a:r>
              <a:rPr lang="en-GB" sz="3200" b="1" dirty="0"/>
              <a:t>What do they do?</a:t>
            </a:r>
            <a:r>
              <a:rPr lang="en-GB" sz="3200" dirty="0"/>
              <a:t> </a:t>
            </a:r>
            <a:endParaRPr lang="en-US" sz="3200" b="1" dirty="0">
              <a:latin typeface="Futura Medium" charset="0"/>
              <a:ea typeface="Futura Medium" charset="0"/>
              <a:cs typeface="Futura Medium" charset="0"/>
            </a:endParaRPr>
          </a:p>
        </p:txBody>
      </p:sp>
      <p:sp>
        <p:nvSpPr>
          <p:cNvPr id="3" name="Rectangle 2"/>
          <p:cNvSpPr/>
          <p:nvPr/>
        </p:nvSpPr>
        <p:spPr>
          <a:xfrm>
            <a:off x="1751526" y="2627290"/>
            <a:ext cx="8577329" cy="2954655"/>
          </a:xfrm>
          <a:prstGeom prst="rect">
            <a:avLst/>
          </a:prstGeom>
        </p:spPr>
        <p:txBody>
          <a:bodyPr wrap="square">
            <a:spAutoFit/>
          </a:bodyPr>
          <a:lstStyle/>
          <a:p>
            <a:pPr marL="342900" lvl="0" indent="-342900">
              <a:buFont typeface="Arial" panose="020B0604020202020204" pitchFamily="34" charset="0"/>
              <a:buChar char="•"/>
            </a:pPr>
            <a:r>
              <a:rPr lang="en-GB" sz="2800" dirty="0"/>
              <a:t>I can name the private parts of my body.</a:t>
            </a:r>
          </a:p>
          <a:p>
            <a:pPr marL="342900" lvl="0" indent="-342900">
              <a:buFont typeface="Arial" panose="020B0604020202020204" pitchFamily="34" charset="0"/>
              <a:buChar char="•"/>
            </a:pPr>
            <a:r>
              <a:rPr lang="en-GB" sz="2800" dirty="0"/>
              <a:t>I can talk about how puberty results in physical and emotional changes.</a:t>
            </a:r>
          </a:p>
          <a:p>
            <a:pPr marL="342900" lvl="0" indent="-342900">
              <a:buFont typeface="Arial" panose="020B0604020202020204" pitchFamily="34" charset="0"/>
              <a:buChar char="•"/>
            </a:pPr>
            <a:r>
              <a:rPr lang="en-GB" sz="2800" dirty="0"/>
              <a:t>I can describe what sex/sexual intercourse can involve.</a:t>
            </a:r>
          </a:p>
          <a:p>
            <a:pPr marL="342900" lvl="0" indent="-342900">
              <a:buFont typeface="Arial" panose="020B0604020202020204" pitchFamily="34" charset="0"/>
              <a:buChar char="•"/>
            </a:pPr>
            <a:r>
              <a:rPr lang="en-GB" sz="2800" dirty="0"/>
              <a:t>I understand that sex is something adults do in a relationship.</a:t>
            </a:r>
          </a:p>
          <a:p>
            <a:pPr marL="342900" indent="-342900">
              <a:buFont typeface="Arial" panose="020B0604020202020204" pitchFamily="34" charset="0"/>
              <a:buChar char="•"/>
            </a:pPr>
            <a:endParaRPr lang="en-GB" dirty="0"/>
          </a:p>
        </p:txBody>
      </p:sp>
    </p:spTree>
    <p:extLst>
      <p:ext uri="{BB962C8B-B14F-4D97-AF65-F5344CB8AC3E}">
        <p14:creationId xmlns:p14="http://schemas.microsoft.com/office/powerpoint/2010/main" val="2220493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3">
            <a:extLst>
              <a:ext uri="{FF2B5EF4-FFF2-40B4-BE49-F238E27FC236}">
                <a16:creationId xmlns:a16="http://schemas.microsoft.com/office/drawing/2014/main" id="{9F80889A-804F-46AD-82FB-F503132DFC6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24702" y="52914"/>
            <a:ext cx="7169832" cy="6853144"/>
          </a:xfrm>
          <a:prstGeom prst="rect">
            <a:avLst/>
          </a:prstGeom>
          <a:effectLst/>
        </p:spPr>
      </p:pic>
      <p:cxnSp>
        <p:nvCxnSpPr>
          <p:cNvPr id="3" name="Straight Connector 2">
            <a:extLst>
              <a:ext uri="{FF2B5EF4-FFF2-40B4-BE49-F238E27FC236}">
                <a16:creationId xmlns:a16="http://schemas.microsoft.com/office/drawing/2014/main" id="{BF6F733D-9F73-CF4F-81CD-BF4D198A4BF8}"/>
              </a:ext>
            </a:extLst>
          </p:cNvPr>
          <p:cNvCxnSpPr>
            <a:cxnSpLocks/>
          </p:cNvCxnSpPr>
          <p:nvPr/>
        </p:nvCxnSpPr>
        <p:spPr>
          <a:xfrm flipH="1">
            <a:off x="2431915" y="2188396"/>
            <a:ext cx="1286565" cy="878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04FD787F-EFA1-7D47-A8DF-89005BF5C7EE}"/>
              </a:ext>
            </a:extLst>
          </p:cNvPr>
          <p:cNvCxnSpPr>
            <a:cxnSpLocks/>
          </p:cNvCxnSpPr>
          <p:nvPr/>
        </p:nvCxnSpPr>
        <p:spPr>
          <a:xfrm flipH="1">
            <a:off x="2626469" y="4318760"/>
            <a:ext cx="1354659" cy="1004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F38F4998-9DBF-8C4D-8EF3-FB22B417A721}"/>
              </a:ext>
            </a:extLst>
          </p:cNvPr>
          <p:cNvCxnSpPr>
            <a:cxnSpLocks/>
          </p:cNvCxnSpPr>
          <p:nvPr/>
        </p:nvCxnSpPr>
        <p:spPr>
          <a:xfrm flipH="1">
            <a:off x="7993294" y="2470825"/>
            <a:ext cx="1831643" cy="1942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99975F7-327A-5541-BB22-4806C899784D}"/>
              </a:ext>
            </a:extLst>
          </p:cNvPr>
          <p:cNvCxnSpPr>
            <a:cxnSpLocks/>
          </p:cNvCxnSpPr>
          <p:nvPr/>
        </p:nvCxnSpPr>
        <p:spPr>
          <a:xfrm flipH="1">
            <a:off x="7346022" y="4494178"/>
            <a:ext cx="1807706" cy="1291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280B94A-309D-A348-8A6A-5B443F10543B}"/>
              </a:ext>
            </a:extLst>
          </p:cNvPr>
          <p:cNvCxnSpPr>
            <a:cxnSpLocks/>
          </p:cNvCxnSpPr>
          <p:nvPr/>
        </p:nvCxnSpPr>
        <p:spPr>
          <a:xfrm flipH="1">
            <a:off x="3064214" y="4411754"/>
            <a:ext cx="1092011" cy="76336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DF4FADF-18A1-D948-BBFC-7A9E39881810}"/>
              </a:ext>
            </a:extLst>
          </p:cNvPr>
          <p:cNvSpPr txBox="1"/>
          <p:nvPr/>
        </p:nvSpPr>
        <p:spPr>
          <a:xfrm>
            <a:off x="1527243" y="2081718"/>
            <a:ext cx="1731523" cy="369332"/>
          </a:xfrm>
          <a:prstGeom prst="rect">
            <a:avLst/>
          </a:prstGeom>
          <a:noFill/>
        </p:spPr>
        <p:txBody>
          <a:bodyPr wrap="square" rtlCol="0">
            <a:spAutoFit/>
          </a:bodyPr>
          <a:lstStyle/>
          <a:p>
            <a:r>
              <a:rPr lang="en-US" dirty="0"/>
              <a:t>Nipples</a:t>
            </a:r>
          </a:p>
        </p:txBody>
      </p:sp>
      <p:sp>
        <p:nvSpPr>
          <p:cNvPr id="11" name="TextBox 10">
            <a:extLst>
              <a:ext uri="{FF2B5EF4-FFF2-40B4-BE49-F238E27FC236}">
                <a16:creationId xmlns:a16="http://schemas.microsoft.com/office/drawing/2014/main" id="{1C1AAA05-0C6E-5C4F-A676-35F9CFD75EC6}"/>
              </a:ext>
            </a:extLst>
          </p:cNvPr>
          <p:cNvSpPr txBox="1"/>
          <p:nvPr/>
        </p:nvSpPr>
        <p:spPr>
          <a:xfrm>
            <a:off x="1964988" y="4143982"/>
            <a:ext cx="1731523" cy="369332"/>
          </a:xfrm>
          <a:prstGeom prst="rect">
            <a:avLst/>
          </a:prstGeom>
          <a:noFill/>
        </p:spPr>
        <p:txBody>
          <a:bodyPr wrap="square" rtlCol="0">
            <a:spAutoFit/>
          </a:bodyPr>
          <a:lstStyle/>
          <a:p>
            <a:r>
              <a:rPr lang="en-US" dirty="0"/>
              <a:t>Penis</a:t>
            </a:r>
          </a:p>
        </p:txBody>
      </p:sp>
      <p:sp>
        <p:nvSpPr>
          <p:cNvPr id="13" name="TextBox 12">
            <a:extLst>
              <a:ext uri="{FF2B5EF4-FFF2-40B4-BE49-F238E27FC236}">
                <a16:creationId xmlns:a16="http://schemas.microsoft.com/office/drawing/2014/main" id="{34234952-BB01-2043-8D57-E3D6F9B1A03B}"/>
              </a:ext>
            </a:extLst>
          </p:cNvPr>
          <p:cNvSpPr txBox="1"/>
          <p:nvPr/>
        </p:nvSpPr>
        <p:spPr>
          <a:xfrm>
            <a:off x="2140085" y="5087565"/>
            <a:ext cx="1731523" cy="369332"/>
          </a:xfrm>
          <a:prstGeom prst="rect">
            <a:avLst/>
          </a:prstGeom>
          <a:noFill/>
        </p:spPr>
        <p:txBody>
          <a:bodyPr wrap="square" rtlCol="0">
            <a:spAutoFit/>
          </a:bodyPr>
          <a:lstStyle/>
          <a:p>
            <a:r>
              <a:rPr lang="en-US" dirty="0"/>
              <a:t>Scrotum</a:t>
            </a:r>
          </a:p>
        </p:txBody>
      </p:sp>
      <p:sp>
        <p:nvSpPr>
          <p:cNvPr id="14" name="TextBox 13">
            <a:extLst>
              <a:ext uri="{FF2B5EF4-FFF2-40B4-BE49-F238E27FC236}">
                <a16:creationId xmlns:a16="http://schemas.microsoft.com/office/drawing/2014/main" id="{4F442014-9BEC-194C-B761-1D9F5E3C3FEA}"/>
              </a:ext>
            </a:extLst>
          </p:cNvPr>
          <p:cNvSpPr txBox="1"/>
          <p:nvPr/>
        </p:nvSpPr>
        <p:spPr>
          <a:xfrm>
            <a:off x="9212093" y="4328808"/>
            <a:ext cx="1731523" cy="369332"/>
          </a:xfrm>
          <a:prstGeom prst="rect">
            <a:avLst/>
          </a:prstGeom>
          <a:noFill/>
        </p:spPr>
        <p:txBody>
          <a:bodyPr wrap="square" rtlCol="0">
            <a:spAutoFit/>
          </a:bodyPr>
          <a:lstStyle/>
          <a:p>
            <a:r>
              <a:rPr lang="en-US" dirty="0"/>
              <a:t>Vulva</a:t>
            </a:r>
          </a:p>
        </p:txBody>
      </p:sp>
      <p:sp>
        <p:nvSpPr>
          <p:cNvPr id="15" name="TextBox 14">
            <a:extLst>
              <a:ext uri="{FF2B5EF4-FFF2-40B4-BE49-F238E27FC236}">
                <a16:creationId xmlns:a16="http://schemas.microsoft.com/office/drawing/2014/main" id="{00AE606B-A0B8-C84D-B5DF-1EA9B7AE2C7D}"/>
              </a:ext>
            </a:extLst>
          </p:cNvPr>
          <p:cNvSpPr txBox="1"/>
          <p:nvPr/>
        </p:nvSpPr>
        <p:spPr>
          <a:xfrm>
            <a:off x="9834664" y="2295728"/>
            <a:ext cx="1731523" cy="369332"/>
          </a:xfrm>
          <a:prstGeom prst="rect">
            <a:avLst/>
          </a:prstGeom>
          <a:noFill/>
        </p:spPr>
        <p:txBody>
          <a:bodyPr wrap="square" rtlCol="0">
            <a:spAutoFit/>
          </a:bodyPr>
          <a:lstStyle/>
          <a:p>
            <a:r>
              <a:rPr lang="en-US" dirty="0"/>
              <a:t>Nipples</a:t>
            </a:r>
          </a:p>
        </p:txBody>
      </p:sp>
      <p:sp>
        <p:nvSpPr>
          <p:cNvPr id="16" name="Title 5">
            <a:extLst>
              <a:ext uri="{FF2B5EF4-FFF2-40B4-BE49-F238E27FC236}">
                <a16:creationId xmlns:a16="http://schemas.microsoft.com/office/drawing/2014/main" id="{C75079AF-71EA-D148-A280-733FBBCDF71F}"/>
              </a:ext>
            </a:extLst>
          </p:cNvPr>
          <p:cNvSpPr>
            <a:spLocks noGrp="1"/>
          </p:cNvSpPr>
          <p:nvPr>
            <p:ph type="title"/>
          </p:nvPr>
        </p:nvSpPr>
        <p:spPr>
          <a:xfrm>
            <a:off x="661153" y="-189977"/>
            <a:ext cx="2316509" cy="2835275"/>
          </a:xfrm>
        </p:spPr>
        <p:txBody>
          <a:bodyPr>
            <a:normAutofit/>
          </a:bodyPr>
          <a:lstStyle/>
          <a:p>
            <a:r>
              <a:rPr lang="en-US" sz="2400" b="1" dirty="0">
                <a:latin typeface="+mn-lt"/>
              </a:rPr>
              <a:t>Recap:</a:t>
            </a:r>
            <a:br>
              <a:rPr lang="en-US" sz="2400" b="1" dirty="0">
                <a:latin typeface="+mn-lt"/>
              </a:rPr>
            </a:br>
            <a:r>
              <a:rPr lang="en-US" sz="2400" b="1" dirty="0">
                <a:latin typeface="+mn-lt"/>
              </a:rPr>
              <a:t>Names of parts of the body</a:t>
            </a:r>
          </a:p>
        </p:txBody>
      </p:sp>
    </p:spTree>
    <p:extLst>
      <p:ext uri="{BB962C8B-B14F-4D97-AF65-F5344CB8AC3E}">
        <p14:creationId xmlns:p14="http://schemas.microsoft.com/office/powerpoint/2010/main" val="1729722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F7E7F7A-5A28-4873-B03F-E82E0FBD6519}"/>
              </a:ext>
            </a:extLst>
          </p:cNvPr>
          <p:cNvSpPr>
            <a:spLocks noGrp="1"/>
          </p:cNvSpPr>
          <p:nvPr>
            <p:ph type="title"/>
          </p:nvPr>
        </p:nvSpPr>
        <p:spPr>
          <a:xfrm>
            <a:off x="6538774" y="849965"/>
            <a:ext cx="5135342" cy="3425455"/>
          </a:xfrm>
        </p:spPr>
        <p:txBody>
          <a:bodyPr vert="horz" lIns="91440" tIns="45720" rIns="91440" bIns="45720" rtlCol="0" anchor="b">
            <a:noAutofit/>
          </a:bodyPr>
          <a:lstStyle/>
          <a:p>
            <a:pPr algn="ctr"/>
            <a:r>
              <a:rPr lang="en-US" sz="2800" kern="1200" dirty="0">
                <a:solidFill>
                  <a:schemeClr val="tx1"/>
                </a:solidFill>
                <a:latin typeface="+mn-lt"/>
                <a:ea typeface="+mj-ea"/>
                <a:cs typeface="+mj-cs"/>
              </a:rPr>
              <a:t>When we go through puberty what happens to:</a:t>
            </a:r>
            <a:br>
              <a:rPr lang="en-US" sz="2800" kern="1200" dirty="0">
                <a:solidFill>
                  <a:schemeClr val="tx1"/>
                </a:solidFill>
                <a:latin typeface="+mn-lt"/>
                <a:ea typeface="+mj-ea"/>
                <a:cs typeface="+mj-cs"/>
              </a:rPr>
            </a:br>
            <a:br>
              <a:rPr lang="en-US" sz="2800" kern="1200" dirty="0">
                <a:solidFill>
                  <a:schemeClr val="tx1"/>
                </a:solidFill>
                <a:latin typeface="+mn-lt"/>
                <a:ea typeface="+mj-ea"/>
                <a:cs typeface="+mj-cs"/>
              </a:rPr>
            </a:br>
            <a:r>
              <a:rPr lang="en-US" sz="2800" b="1" kern="1200" dirty="0">
                <a:solidFill>
                  <a:schemeClr val="tx1"/>
                </a:solidFill>
                <a:latin typeface="+mn-lt"/>
                <a:ea typeface="+mj-ea"/>
                <a:cs typeface="+mj-cs"/>
              </a:rPr>
              <a:t>Hair?</a:t>
            </a:r>
            <a:br>
              <a:rPr lang="en-US" sz="2800" b="1" kern="1200" dirty="0">
                <a:solidFill>
                  <a:schemeClr val="tx1"/>
                </a:solidFill>
                <a:latin typeface="+mn-lt"/>
                <a:ea typeface="+mj-ea"/>
                <a:cs typeface="+mj-cs"/>
              </a:rPr>
            </a:br>
            <a:r>
              <a:rPr lang="en-US" sz="2800" b="1" kern="1200" dirty="0">
                <a:solidFill>
                  <a:schemeClr val="tx1"/>
                </a:solidFill>
                <a:latin typeface="+mn-lt"/>
                <a:ea typeface="+mj-ea"/>
                <a:cs typeface="+mj-cs"/>
              </a:rPr>
              <a:t>Voices?</a:t>
            </a:r>
            <a:br>
              <a:rPr lang="en-US" sz="2800" b="1" kern="1200" dirty="0">
                <a:solidFill>
                  <a:schemeClr val="tx1"/>
                </a:solidFill>
                <a:latin typeface="+mn-lt"/>
                <a:ea typeface="+mj-ea"/>
                <a:cs typeface="+mj-cs"/>
              </a:rPr>
            </a:br>
            <a:r>
              <a:rPr lang="en-US" sz="2800" b="1" kern="1200" dirty="0">
                <a:solidFill>
                  <a:schemeClr val="tx1"/>
                </a:solidFill>
                <a:latin typeface="+mn-lt"/>
                <a:ea typeface="+mj-ea"/>
                <a:cs typeface="+mj-cs"/>
              </a:rPr>
              <a:t>Breasts?</a:t>
            </a:r>
            <a:br>
              <a:rPr lang="en-US" sz="2800" b="1" kern="1200" dirty="0">
                <a:solidFill>
                  <a:schemeClr val="tx1"/>
                </a:solidFill>
                <a:latin typeface="+mn-lt"/>
                <a:ea typeface="+mj-ea"/>
                <a:cs typeface="+mj-cs"/>
              </a:rPr>
            </a:br>
            <a:r>
              <a:rPr lang="en-US" sz="2800" b="1" kern="1200" dirty="0">
                <a:solidFill>
                  <a:schemeClr val="tx1"/>
                </a:solidFill>
                <a:latin typeface="+mn-lt"/>
                <a:ea typeface="+mj-ea"/>
                <a:cs typeface="+mj-cs"/>
              </a:rPr>
              <a:t>Skin?</a:t>
            </a:r>
            <a:br>
              <a:rPr lang="en-US" sz="2800" b="1" kern="1200" dirty="0">
                <a:solidFill>
                  <a:schemeClr val="tx1"/>
                </a:solidFill>
                <a:latin typeface="+mn-lt"/>
                <a:ea typeface="+mj-ea"/>
                <a:cs typeface="+mj-cs"/>
              </a:rPr>
            </a:br>
            <a:r>
              <a:rPr lang="en-US" sz="2800" b="1" kern="1200" dirty="0">
                <a:solidFill>
                  <a:schemeClr val="tx1"/>
                </a:solidFill>
                <a:latin typeface="+mn-lt"/>
                <a:ea typeface="+mj-ea"/>
                <a:cs typeface="+mj-cs"/>
              </a:rPr>
              <a:t>Smell?</a:t>
            </a:r>
            <a:br>
              <a:rPr lang="en-US" sz="2800" b="1" kern="1200" dirty="0">
                <a:solidFill>
                  <a:schemeClr val="tx1"/>
                </a:solidFill>
                <a:latin typeface="+mn-lt"/>
                <a:ea typeface="+mj-ea"/>
                <a:cs typeface="+mj-cs"/>
              </a:rPr>
            </a:br>
            <a:r>
              <a:rPr lang="en-US" sz="2800" b="1" kern="1200" dirty="0">
                <a:solidFill>
                  <a:schemeClr val="tx1"/>
                </a:solidFill>
                <a:latin typeface="+mn-lt"/>
                <a:ea typeface="+mj-ea"/>
                <a:cs typeface="+mj-cs"/>
              </a:rPr>
              <a:t>Body shape?</a:t>
            </a:r>
            <a:br>
              <a:rPr lang="en-US" sz="2800" b="1" kern="1200" dirty="0">
                <a:solidFill>
                  <a:schemeClr val="tx1"/>
                </a:solidFill>
                <a:latin typeface="+mn-lt"/>
                <a:ea typeface="+mj-ea"/>
                <a:cs typeface="+mj-cs"/>
              </a:rPr>
            </a:br>
            <a:endParaRPr lang="en-US" sz="2800" b="1" kern="1200" dirty="0">
              <a:solidFill>
                <a:schemeClr val="tx1"/>
              </a:solidFill>
              <a:latin typeface="+mn-lt"/>
              <a:ea typeface="+mj-ea"/>
              <a:cs typeface="+mj-cs"/>
            </a:endParaRPr>
          </a:p>
        </p:txBody>
      </p:sp>
      <p:pic>
        <p:nvPicPr>
          <p:cNvPr id="12" name="Picture 11" descr="A person standing in a room&#10;&#10;Description automatically generated">
            <a:extLst>
              <a:ext uri="{FF2B5EF4-FFF2-40B4-BE49-F238E27FC236}">
                <a16:creationId xmlns:a16="http://schemas.microsoft.com/office/drawing/2014/main" id="{4052B5FF-623A-4618-B47D-04F9091CFE0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3"/>
          <a:stretch/>
        </p:blipFill>
        <p:spPr>
          <a:xfrm>
            <a:off x="467999" y="484630"/>
            <a:ext cx="2738859" cy="2861262"/>
          </a:xfrm>
          <a:prstGeom prst="rect">
            <a:avLst/>
          </a:prstGeom>
        </p:spPr>
      </p:pic>
      <p:pic>
        <p:nvPicPr>
          <p:cNvPr id="9" name="Picture 8" descr="A picture containing clothing, indoor, sitting&#10;&#10;Description automatically generated">
            <a:extLst>
              <a:ext uri="{FF2B5EF4-FFF2-40B4-BE49-F238E27FC236}">
                <a16:creationId xmlns:a16="http://schemas.microsoft.com/office/drawing/2014/main" id="{3605815A-F681-4492-9274-1106017314E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2"/>
          <a:stretch/>
        </p:blipFill>
        <p:spPr>
          <a:xfrm>
            <a:off x="3369297" y="497158"/>
            <a:ext cx="2736706" cy="2848734"/>
          </a:xfrm>
          <a:prstGeom prst="rect">
            <a:avLst/>
          </a:prstGeom>
        </p:spPr>
      </p:pic>
      <p:sp>
        <p:nvSpPr>
          <p:cNvPr id="2" name="Footer Placeholder 1"/>
          <p:cNvSpPr>
            <a:spLocks noGrp="1"/>
          </p:cNvSpPr>
          <p:nvPr>
            <p:ph type="ftr" sz="quarter" idx="11"/>
          </p:nvPr>
        </p:nvSpPr>
        <p:spPr>
          <a:xfrm>
            <a:off x="496634" y="6356350"/>
            <a:ext cx="7023166" cy="365125"/>
          </a:xfrm>
        </p:spPr>
        <p:txBody>
          <a:bodyPr vert="horz" lIns="91440" tIns="45720" rIns="91440" bIns="45720" rtlCol="0" anchor="ctr">
            <a:normAutofit/>
          </a:bodyPr>
          <a:lstStyle/>
          <a:p>
            <a:pPr algn="l">
              <a:spcAft>
                <a:spcPts val="600"/>
              </a:spcAft>
            </a:pPr>
            <a:r>
              <a:rPr lang="en-US" kern="1200" dirty="0">
                <a:solidFill>
                  <a:schemeClr val="tx1">
                    <a:tint val="75000"/>
                  </a:schemeClr>
                </a:solidFill>
                <a:latin typeface="+mn-lt"/>
                <a:ea typeface="+mn-ea"/>
                <a:cs typeface="+mn-cs"/>
              </a:rPr>
              <a:t>rshp.scot</a:t>
            </a:r>
          </a:p>
        </p:txBody>
      </p:sp>
      <p:pic>
        <p:nvPicPr>
          <p:cNvPr id="10" name="Picture 9" descr="A person posing for the camera&#10;&#10;Description automatically generated">
            <a:extLst>
              <a:ext uri="{FF2B5EF4-FFF2-40B4-BE49-F238E27FC236}">
                <a16:creationId xmlns:a16="http://schemas.microsoft.com/office/drawing/2014/main" id="{DAC4CAE7-0E6C-4D6B-96A4-0BC8B908E6A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63749" y="3506760"/>
            <a:ext cx="2748844" cy="2866608"/>
          </a:xfrm>
          <a:prstGeom prst="rect">
            <a:avLst/>
          </a:prstGeom>
        </p:spPr>
      </p:pic>
      <p:pic>
        <p:nvPicPr>
          <p:cNvPr id="11" name="Picture 10">
            <a:extLst>
              <a:ext uri="{FF2B5EF4-FFF2-40B4-BE49-F238E27FC236}">
                <a16:creationId xmlns:a16="http://schemas.microsoft.com/office/drawing/2014/main" id="{CB763BCB-5D3D-4D7E-973F-08F26E7B06D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484585" y="3429000"/>
            <a:ext cx="2736707" cy="2866610"/>
          </a:xfrm>
          <a:prstGeom prst="rect">
            <a:avLst/>
          </a:prstGeom>
        </p:spPr>
      </p:pic>
      <p:cxnSp>
        <p:nvCxnSpPr>
          <p:cNvPr id="17" name="Straight Connector 16">
            <a:extLst>
              <a:ext uri="{FF2B5EF4-FFF2-40B4-BE49-F238E27FC236}">
                <a16:creationId xmlns:a16="http://schemas.microsoft.com/office/drawing/2014/main" id="{A1BDA3A7-A8A3-464B-94B7-A2C7C2257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73738" y="4003046"/>
            <a:ext cx="3931920" cy="0"/>
          </a:xfrm>
          <a:prstGeom prst="line">
            <a:avLst/>
          </a:prstGeom>
          <a:ln w="19050">
            <a:solidFill>
              <a:srgbClr val="E3977F"/>
            </a:solidFill>
          </a:ln>
        </p:spPr>
        <p:style>
          <a:lnRef idx="1">
            <a:schemeClr val="accent1"/>
          </a:lnRef>
          <a:fillRef idx="0">
            <a:schemeClr val="accent1"/>
          </a:fillRef>
          <a:effectRef idx="0">
            <a:schemeClr val="accent1"/>
          </a:effectRef>
          <a:fontRef idx="minor">
            <a:schemeClr val="tx1"/>
          </a:fontRef>
        </p:style>
      </p:cxnSp>
      <p:pic>
        <p:nvPicPr>
          <p:cNvPr id="14" name="Picture 13" descr="A picture containing person, wall, indoor, boy&#10;&#10;Description automatically generated">
            <a:extLst>
              <a:ext uri="{FF2B5EF4-FFF2-40B4-BE49-F238E27FC236}">
                <a16:creationId xmlns:a16="http://schemas.microsoft.com/office/drawing/2014/main" id="{F76F0331-0854-422E-9292-D21C055548B7}"/>
              </a:ext>
            </a:extLst>
          </p:cNvPr>
          <p:cNvPicPr>
            <a:picLocks noChangeAspect="1"/>
          </p:cNvPicPr>
          <p:nvPr/>
        </p:nvPicPr>
        <p:blipFill>
          <a:blip r:embed="rId7"/>
          <a:stretch>
            <a:fillRect/>
          </a:stretch>
        </p:blipFill>
        <p:spPr>
          <a:xfrm>
            <a:off x="7227000" y="4003046"/>
            <a:ext cx="3758889" cy="2510939"/>
          </a:xfrm>
          <a:prstGeom prst="rect">
            <a:avLst/>
          </a:prstGeom>
        </p:spPr>
      </p:pic>
    </p:spTree>
    <p:extLst>
      <p:ext uri="{BB962C8B-B14F-4D97-AF65-F5344CB8AC3E}">
        <p14:creationId xmlns:p14="http://schemas.microsoft.com/office/powerpoint/2010/main" val="3298523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6BB0B-27BE-4239-9B93-AD2F5F35E8C3}"/>
              </a:ext>
            </a:extLst>
          </p:cNvPr>
          <p:cNvSpPr>
            <a:spLocks noGrp="1"/>
          </p:cNvSpPr>
          <p:nvPr>
            <p:ph idx="1"/>
          </p:nvPr>
        </p:nvSpPr>
        <p:spPr>
          <a:xfrm>
            <a:off x="738178" y="4183370"/>
            <a:ext cx="5734812" cy="1867775"/>
          </a:xfrm>
        </p:spPr>
        <p:txBody>
          <a:bodyPr anchor="ctr">
            <a:normAutofit/>
          </a:bodyPr>
          <a:lstStyle/>
          <a:p>
            <a:pPr marL="0" indent="0">
              <a:buNone/>
            </a:pPr>
            <a:r>
              <a:rPr lang="en-GB" sz="3200" b="1" dirty="0">
                <a:solidFill>
                  <a:srgbClr val="000000"/>
                </a:solidFill>
              </a:rPr>
              <a:t>When we go through puberty what happens to our feelings and emotions?</a:t>
            </a:r>
          </a:p>
        </p:txBody>
      </p:sp>
      <p:sp>
        <p:nvSpPr>
          <p:cNvPr id="4" name="Footer Placeholder 3">
            <a:extLst>
              <a:ext uri="{FF2B5EF4-FFF2-40B4-BE49-F238E27FC236}">
                <a16:creationId xmlns:a16="http://schemas.microsoft.com/office/drawing/2014/main" id="{088EBD1F-B5E1-4990-A562-62EF06858429}"/>
              </a:ext>
            </a:extLst>
          </p:cNvPr>
          <p:cNvSpPr>
            <a:spLocks noGrp="1"/>
          </p:cNvSpPr>
          <p:nvPr>
            <p:ph type="ftr" sz="quarter" idx="11"/>
          </p:nvPr>
        </p:nvSpPr>
        <p:spPr>
          <a:xfrm>
            <a:off x="805661" y="6223702"/>
            <a:ext cx="6584750" cy="314067"/>
          </a:xfrm>
        </p:spPr>
        <p:txBody>
          <a:bodyPr>
            <a:normAutofit/>
          </a:bodyPr>
          <a:lstStyle/>
          <a:p>
            <a:pPr algn="l">
              <a:spcAft>
                <a:spcPts val="600"/>
              </a:spcAft>
            </a:pPr>
            <a:r>
              <a:rPr lang="en-US" sz="1100">
                <a:solidFill>
                  <a:srgbClr val="898989"/>
                </a:solidFill>
              </a:rPr>
              <a:t>rshp.scot</a:t>
            </a:r>
          </a:p>
        </p:txBody>
      </p:sp>
      <p:pic>
        <p:nvPicPr>
          <p:cNvPr id="7" name="Picture 6" descr="A person lying on a bed&#10;&#10;Description automatically generated">
            <a:extLst>
              <a:ext uri="{FF2B5EF4-FFF2-40B4-BE49-F238E27FC236}">
                <a16:creationId xmlns:a16="http://schemas.microsoft.com/office/drawing/2014/main" id="{A264E8B5-5707-4FA3-ADE1-486F545F04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44407" y="109374"/>
            <a:ext cx="2596896" cy="3901440"/>
          </a:xfrm>
          <a:prstGeom prst="rect">
            <a:avLst/>
          </a:prstGeom>
        </p:spPr>
      </p:pic>
      <p:pic>
        <p:nvPicPr>
          <p:cNvPr id="9" name="Picture 8">
            <a:extLst>
              <a:ext uri="{FF2B5EF4-FFF2-40B4-BE49-F238E27FC236}">
                <a16:creationId xmlns:a16="http://schemas.microsoft.com/office/drawing/2014/main" id="{7DAA412D-3ED5-4931-849C-C9AB83E7DE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0821" y="109374"/>
            <a:ext cx="2599944" cy="3901440"/>
          </a:xfrm>
          <a:prstGeom prst="rect">
            <a:avLst/>
          </a:prstGeom>
        </p:spPr>
      </p:pic>
      <p:pic>
        <p:nvPicPr>
          <p:cNvPr id="12" name="Picture 11" descr="A person using a phone&#10;&#10;Description automatically generated">
            <a:extLst>
              <a:ext uri="{FF2B5EF4-FFF2-40B4-BE49-F238E27FC236}">
                <a16:creationId xmlns:a16="http://schemas.microsoft.com/office/drawing/2014/main" id="{9649DD4D-B51E-41F9-856B-98D6E2F962A4}"/>
              </a:ext>
            </a:extLst>
          </p:cNvPr>
          <p:cNvPicPr>
            <a:picLocks noChangeAspect="1"/>
          </p:cNvPicPr>
          <p:nvPr/>
        </p:nvPicPr>
        <p:blipFill>
          <a:blip r:embed="rId4"/>
          <a:stretch>
            <a:fillRect/>
          </a:stretch>
        </p:blipFill>
        <p:spPr>
          <a:xfrm>
            <a:off x="6579775" y="3083510"/>
            <a:ext cx="4935640" cy="3297007"/>
          </a:xfrm>
          <a:prstGeom prst="rect">
            <a:avLst/>
          </a:prstGeom>
        </p:spPr>
      </p:pic>
      <p:pic>
        <p:nvPicPr>
          <p:cNvPr id="5" name="Picture 4" descr="A picture containing person, sky, eating, outdoor&#10;&#10;Description automatically generated">
            <a:extLst>
              <a:ext uri="{FF2B5EF4-FFF2-40B4-BE49-F238E27FC236}">
                <a16:creationId xmlns:a16="http://schemas.microsoft.com/office/drawing/2014/main" id="{CCB14AE5-DF45-4D18-97F4-B87F6EAF0BB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79775" y="109374"/>
            <a:ext cx="4200269" cy="2801579"/>
          </a:xfrm>
          <a:prstGeom prst="rect">
            <a:avLst/>
          </a:prstGeom>
        </p:spPr>
      </p:pic>
    </p:spTree>
    <p:extLst>
      <p:ext uri="{BB962C8B-B14F-4D97-AF65-F5344CB8AC3E}">
        <p14:creationId xmlns:p14="http://schemas.microsoft.com/office/powerpoint/2010/main" val="1875098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5F093C-31D2-46D4-AD73-122B4D2E0FC3}"/>
              </a:ext>
            </a:extLst>
          </p:cNvPr>
          <p:cNvSpPr>
            <a:spLocks noGrp="1"/>
          </p:cNvSpPr>
          <p:nvPr>
            <p:ph idx="1"/>
          </p:nvPr>
        </p:nvSpPr>
        <p:spPr>
          <a:xfrm>
            <a:off x="608173" y="1147215"/>
            <a:ext cx="3226167" cy="1371600"/>
          </a:xfrm>
        </p:spPr>
        <p:txBody>
          <a:bodyPr>
            <a:normAutofit lnSpcReduction="10000"/>
          </a:bodyPr>
          <a:lstStyle/>
          <a:p>
            <a:pPr marL="0" indent="0">
              <a:buNone/>
            </a:pPr>
            <a:r>
              <a:rPr lang="en-GB" sz="3200" b="1" dirty="0"/>
              <a:t>How does a person show love for someone? </a:t>
            </a:r>
          </a:p>
          <a:p>
            <a:pPr marL="0" indent="0">
              <a:buNone/>
            </a:pPr>
            <a:endParaRPr lang="en-GB" sz="1800" b="1" dirty="0"/>
          </a:p>
        </p:txBody>
      </p:sp>
      <p:sp>
        <p:nvSpPr>
          <p:cNvPr id="4" name="Footer Placeholder 3">
            <a:extLst>
              <a:ext uri="{FF2B5EF4-FFF2-40B4-BE49-F238E27FC236}">
                <a16:creationId xmlns:a16="http://schemas.microsoft.com/office/drawing/2014/main" id="{248233FC-E941-4430-A49C-55AFEF3996D7}"/>
              </a:ext>
            </a:extLst>
          </p:cNvPr>
          <p:cNvSpPr>
            <a:spLocks noGrp="1"/>
          </p:cNvSpPr>
          <p:nvPr>
            <p:ph type="ftr" sz="quarter" idx="11"/>
          </p:nvPr>
        </p:nvSpPr>
        <p:spPr>
          <a:xfrm>
            <a:off x="648929" y="6356350"/>
            <a:ext cx="3651466" cy="365125"/>
          </a:xfrm>
        </p:spPr>
        <p:txBody>
          <a:bodyPr>
            <a:normAutofit/>
          </a:bodyPr>
          <a:lstStyle/>
          <a:p>
            <a:pPr algn="l">
              <a:spcAft>
                <a:spcPts val="600"/>
              </a:spcAft>
            </a:pPr>
            <a:r>
              <a:rPr lang="en-US"/>
              <a:t>rshp.scot</a:t>
            </a:r>
          </a:p>
        </p:txBody>
      </p:sp>
      <p:pic>
        <p:nvPicPr>
          <p:cNvPr id="7" name="Picture 6" descr="A picture containing person, man&#10;&#10;Description automatically generated">
            <a:extLst>
              <a:ext uri="{FF2B5EF4-FFF2-40B4-BE49-F238E27FC236}">
                <a16:creationId xmlns:a16="http://schemas.microsoft.com/office/drawing/2014/main" id="{D56D2F4D-0140-482D-ABC1-81C58B80D57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40883" y="2830110"/>
            <a:ext cx="5852160" cy="3901440"/>
          </a:xfrm>
          <a:prstGeom prst="rect">
            <a:avLst/>
          </a:prstGeom>
        </p:spPr>
      </p:pic>
      <p:pic>
        <p:nvPicPr>
          <p:cNvPr id="9" name="Picture 8" descr="A close up of a toy&#10;&#10;Description automatically generated">
            <a:extLst>
              <a:ext uri="{FF2B5EF4-FFF2-40B4-BE49-F238E27FC236}">
                <a16:creationId xmlns:a16="http://schemas.microsoft.com/office/drawing/2014/main" id="{18057F96-13E9-4065-9394-9CBEB12B562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40883" y="0"/>
            <a:ext cx="4015799" cy="2677199"/>
          </a:xfrm>
          <a:prstGeom prst="rect">
            <a:avLst/>
          </a:prstGeom>
        </p:spPr>
      </p:pic>
      <p:pic>
        <p:nvPicPr>
          <p:cNvPr id="11" name="Picture 10" descr="Two people standing next to a body of water&#10;&#10;Description automatically generated">
            <a:extLst>
              <a:ext uri="{FF2B5EF4-FFF2-40B4-BE49-F238E27FC236}">
                <a16:creationId xmlns:a16="http://schemas.microsoft.com/office/drawing/2014/main" id="{95E49D9C-0E19-4DA0-B46B-ADF67FD5924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8957" y="3066525"/>
            <a:ext cx="5099166" cy="3665026"/>
          </a:xfrm>
          <a:prstGeom prst="rect">
            <a:avLst/>
          </a:prstGeom>
        </p:spPr>
      </p:pic>
    </p:spTree>
    <p:extLst>
      <p:ext uri="{BB962C8B-B14F-4D97-AF65-F5344CB8AC3E}">
        <p14:creationId xmlns:p14="http://schemas.microsoft.com/office/powerpoint/2010/main" val="3123851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7758953" y="1702399"/>
            <a:ext cx="3792965" cy="3708895"/>
          </a:xfrm>
          <a:noFill/>
        </p:spPr>
        <p:txBody>
          <a:bodyPr vert="horz" lIns="91440" tIns="45720" rIns="91440" bIns="45720" rtlCol="0" anchor="b">
            <a:noAutofit/>
          </a:bodyPr>
          <a:lstStyle/>
          <a:p>
            <a:r>
              <a:rPr lang="en-US" sz="3600" b="1" dirty="0">
                <a:latin typeface="+mn-lt"/>
              </a:rPr>
              <a:t>What is sex?</a:t>
            </a:r>
            <a:br>
              <a:rPr lang="en-US" sz="3600" b="1" dirty="0">
                <a:latin typeface="+mn-lt"/>
              </a:rPr>
            </a:br>
            <a:br>
              <a:rPr lang="en-US" sz="3600" dirty="0">
                <a:latin typeface="+mn-lt"/>
              </a:rPr>
            </a:br>
            <a:r>
              <a:rPr lang="en-US" sz="3600" dirty="0">
                <a:latin typeface="+mn-lt"/>
              </a:rPr>
              <a:t>Sex is something that adults can do when they love and care for each other. Sometimes people talk about ‘making love’. </a:t>
            </a:r>
          </a:p>
        </p:txBody>
      </p:sp>
      <p:sp>
        <p:nvSpPr>
          <p:cNvPr id="3" name="Footer Placeholder 2"/>
          <p:cNvSpPr>
            <a:spLocks noGrp="1"/>
          </p:cNvSpPr>
          <p:nvPr>
            <p:ph type="ftr" sz="quarter" idx="11"/>
          </p:nvPr>
        </p:nvSpPr>
        <p:spPr>
          <a:xfrm>
            <a:off x="603938" y="6356350"/>
            <a:ext cx="6195213" cy="365125"/>
          </a:xfrm>
          <a:noFill/>
        </p:spPr>
        <p:txBody>
          <a:bodyPr vert="horz" lIns="91440" tIns="45720" rIns="91440" bIns="45720" rtlCol="0" anchor="ctr">
            <a:normAutofit/>
          </a:bodyPr>
          <a:lstStyle/>
          <a:p>
            <a:pPr algn="l">
              <a:spcAft>
                <a:spcPts val="600"/>
              </a:spcAft>
              <a:defRPr/>
            </a:pPr>
            <a:r>
              <a:rPr lang="en-US" kern="1200">
                <a:solidFill>
                  <a:srgbClr val="FFFFFF"/>
                </a:solidFill>
                <a:latin typeface="Calibri" panose="020F0502020204030204"/>
                <a:ea typeface="+mn-ea"/>
                <a:cs typeface="+mn-cs"/>
              </a:rPr>
              <a:t>rshp.scot</a:t>
            </a:r>
          </a:p>
        </p:txBody>
      </p:sp>
      <p:pic>
        <p:nvPicPr>
          <p:cNvPr id="5" name="Picture 4" descr="A person wearing a blue dress&#10;&#10;Description automatically generated">
            <a:extLst>
              <a:ext uri="{FF2B5EF4-FFF2-40B4-BE49-F238E27FC236}">
                <a16:creationId xmlns:a16="http://schemas.microsoft.com/office/drawing/2014/main" id="{C8AD1B5C-CF39-4DE4-9A12-92CC07698B1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7534636" cy="6857990"/>
          </a:xfrm>
          <a:prstGeom prst="rect">
            <a:avLst/>
          </a:prstGeom>
        </p:spPr>
      </p:pic>
    </p:spTree>
    <p:extLst>
      <p:ext uri="{BB962C8B-B14F-4D97-AF65-F5344CB8AC3E}">
        <p14:creationId xmlns:p14="http://schemas.microsoft.com/office/powerpoint/2010/main" val="182769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8174735" y="640081"/>
            <a:ext cx="3377183" cy="3708895"/>
          </a:xfrm>
          <a:noFill/>
        </p:spPr>
        <p:txBody>
          <a:bodyPr vert="horz" lIns="91440" tIns="45720" rIns="91440" bIns="45720" rtlCol="0" anchor="b">
            <a:normAutofit/>
          </a:bodyPr>
          <a:lstStyle/>
          <a:p>
            <a:br>
              <a:rPr lang="en-US" sz="4100" dirty="0"/>
            </a:br>
            <a:r>
              <a:rPr lang="en-US" sz="3600" dirty="0">
                <a:latin typeface="+mn-lt"/>
              </a:rPr>
              <a:t>You must be 16 years or older to have sex. </a:t>
            </a:r>
            <a:br>
              <a:rPr lang="en-US" sz="4100" dirty="0"/>
            </a:br>
            <a:endParaRPr lang="en-US" sz="4100" dirty="0"/>
          </a:p>
        </p:txBody>
      </p:sp>
      <p:sp>
        <p:nvSpPr>
          <p:cNvPr id="3" name="Footer Placeholder 2"/>
          <p:cNvSpPr>
            <a:spLocks noGrp="1"/>
          </p:cNvSpPr>
          <p:nvPr>
            <p:ph type="ftr" sz="quarter" idx="11"/>
          </p:nvPr>
        </p:nvSpPr>
        <p:spPr>
          <a:xfrm>
            <a:off x="603938" y="6356350"/>
            <a:ext cx="6195213" cy="365125"/>
          </a:xfrm>
          <a:noFill/>
        </p:spPr>
        <p:txBody>
          <a:bodyPr vert="horz" lIns="91440" tIns="45720" rIns="91440" bIns="45720" rtlCol="0" anchor="ctr">
            <a:normAutofit/>
          </a:bodyPr>
          <a:lstStyle/>
          <a:p>
            <a:pPr algn="l">
              <a:spcAft>
                <a:spcPts val="600"/>
              </a:spcAft>
              <a:defRPr/>
            </a:pPr>
            <a:r>
              <a:rPr lang="en-US" kern="1200">
                <a:solidFill>
                  <a:srgbClr val="FFFFFF"/>
                </a:solidFill>
                <a:latin typeface="Calibri" panose="020F0502020204030204"/>
                <a:ea typeface="+mn-ea"/>
                <a:cs typeface="+mn-cs"/>
              </a:rPr>
              <a:t>rshp.scot</a:t>
            </a:r>
          </a:p>
        </p:txBody>
      </p:sp>
      <p:pic>
        <p:nvPicPr>
          <p:cNvPr id="5" name="Picture 4" descr="A stop sign&#10;&#10;Description automatically generated">
            <a:extLst>
              <a:ext uri="{FF2B5EF4-FFF2-40B4-BE49-F238E27FC236}">
                <a16:creationId xmlns:a16="http://schemas.microsoft.com/office/drawing/2014/main" id="{D11E631A-769C-4906-8CC4-FDEC853F0EE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232" r="9170" b="-1"/>
          <a:stretch/>
        </p:blipFill>
        <p:spPr>
          <a:xfrm>
            <a:off x="20" y="10"/>
            <a:ext cx="7534636" cy="6857990"/>
          </a:xfrm>
          <a:prstGeom prst="rect">
            <a:avLst/>
          </a:prstGeom>
        </p:spPr>
      </p:pic>
    </p:spTree>
    <p:extLst>
      <p:ext uri="{BB962C8B-B14F-4D97-AF65-F5344CB8AC3E}">
        <p14:creationId xmlns:p14="http://schemas.microsoft.com/office/powerpoint/2010/main" val="3911013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392206" y="3169764"/>
            <a:ext cx="4760258" cy="2313179"/>
          </a:xfrm>
        </p:spPr>
        <p:txBody>
          <a:bodyPr>
            <a:noAutofit/>
          </a:bodyPr>
          <a:lstStyle/>
          <a:p>
            <a:br>
              <a:rPr lang="en-GB" sz="3600" dirty="0">
                <a:latin typeface="+mn-lt"/>
              </a:rPr>
            </a:br>
            <a:r>
              <a:rPr lang="en-GB" sz="3200" dirty="0">
                <a:latin typeface="+mn-lt"/>
              </a:rPr>
              <a:t>When a couple want to have sex they will go to a private place like their bedroom.</a:t>
            </a:r>
            <a:br>
              <a:rPr lang="en-GB" sz="3200" dirty="0">
                <a:latin typeface="+mn-lt"/>
              </a:rPr>
            </a:br>
            <a:br>
              <a:rPr lang="en-GB" sz="3200" dirty="0">
                <a:latin typeface="+mn-lt"/>
              </a:rPr>
            </a:br>
            <a:r>
              <a:rPr lang="en-GB" sz="3200" dirty="0">
                <a:latin typeface="+mn-lt"/>
              </a:rPr>
              <a:t>They will kiss and cuddle and touch each other’s bodies. They will touch the private parts of each other’s bodies. </a:t>
            </a:r>
            <a:br>
              <a:rPr lang="en-GB" sz="3600" dirty="0"/>
            </a:br>
            <a:br>
              <a:rPr lang="en-GB" sz="3600" dirty="0"/>
            </a:br>
            <a:br>
              <a:rPr lang="en-GB" sz="3600" dirty="0">
                <a:latin typeface="+mn-lt"/>
              </a:rPr>
            </a:br>
            <a:endParaRPr lang="en-GB" sz="3600" dirty="0">
              <a:latin typeface="+mn-lt"/>
            </a:endParaRPr>
          </a:p>
        </p:txBody>
      </p:sp>
      <p:sp>
        <p:nvSpPr>
          <p:cNvPr id="3" name="Footer Placeholder 2"/>
          <p:cNvSpPr>
            <a:spLocks noGrp="1"/>
          </p:cNvSpPr>
          <p:nvPr>
            <p:ph type="ftr" sz="quarter" idx="11"/>
          </p:nvPr>
        </p:nvSpPr>
        <p:spPr/>
        <p:txBody>
          <a:bodyPr/>
          <a:lstStyle/>
          <a:p>
            <a:r>
              <a:rPr lang="en-US"/>
              <a:t>rshp.scot</a:t>
            </a:r>
          </a:p>
        </p:txBody>
      </p:sp>
      <p:pic>
        <p:nvPicPr>
          <p:cNvPr id="8" name="Picture 7" descr="A person lying on a bed&#10;&#10;Description automatically generated">
            <a:extLst>
              <a:ext uri="{FF2B5EF4-FFF2-40B4-BE49-F238E27FC236}">
                <a16:creationId xmlns:a16="http://schemas.microsoft.com/office/drawing/2014/main" id="{9A2E2923-605E-42EF-9099-65CA848F3ED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152464" y="1196788"/>
            <a:ext cx="7039536" cy="4693024"/>
          </a:xfrm>
          <a:prstGeom prst="rect">
            <a:avLst/>
          </a:prstGeom>
        </p:spPr>
      </p:pic>
    </p:spTree>
    <p:extLst>
      <p:ext uri="{BB962C8B-B14F-4D97-AF65-F5344CB8AC3E}">
        <p14:creationId xmlns:p14="http://schemas.microsoft.com/office/powerpoint/2010/main" val="4279376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1577470" y="679294"/>
            <a:ext cx="4114800" cy="2266287"/>
          </a:xfrm>
        </p:spPr>
        <p:txBody>
          <a:bodyPr>
            <a:normAutofit fontScale="90000"/>
          </a:bodyPr>
          <a:lstStyle/>
          <a:p>
            <a:r>
              <a:rPr lang="en-GB" sz="3600" dirty="0">
                <a:latin typeface="+mn-lt"/>
              </a:rPr>
              <a:t>Sex should feel nice. Adults learn what they like and don’t like.</a:t>
            </a:r>
          </a:p>
        </p:txBody>
      </p:sp>
      <p:sp>
        <p:nvSpPr>
          <p:cNvPr id="3" name="Footer Placeholder 2"/>
          <p:cNvSpPr>
            <a:spLocks noGrp="1"/>
          </p:cNvSpPr>
          <p:nvPr>
            <p:ph type="ftr" sz="quarter" idx="11"/>
          </p:nvPr>
        </p:nvSpPr>
        <p:spPr/>
        <p:txBody>
          <a:bodyPr/>
          <a:lstStyle/>
          <a:p>
            <a:r>
              <a:rPr lang="en-US"/>
              <a:t>rshp.scot</a:t>
            </a:r>
          </a:p>
        </p:txBody>
      </p:sp>
      <p:pic>
        <p:nvPicPr>
          <p:cNvPr id="5" name="Picture 4" descr="A person posing for the camera&#10;&#10;Description automatically generated">
            <a:extLst>
              <a:ext uri="{FF2B5EF4-FFF2-40B4-BE49-F238E27FC236}">
                <a16:creationId xmlns:a16="http://schemas.microsoft.com/office/drawing/2014/main" id="{E2DB42FA-3E61-4B21-ACDA-D099E3D45DAA}"/>
              </a:ext>
            </a:extLst>
          </p:cNvPr>
          <p:cNvPicPr>
            <a:picLocks noChangeAspect="1"/>
          </p:cNvPicPr>
          <p:nvPr/>
        </p:nvPicPr>
        <p:blipFill>
          <a:blip r:embed="rId2"/>
          <a:stretch>
            <a:fillRect/>
          </a:stretch>
        </p:blipFill>
        <p:spPr>
          <a:xfrm>
            <a:off x="1439101" y="3143072"/>
            <a:ext cx="5198998" cy="3472931"/>
          </a:xfrm>
          <a:prstGeom prst="rect">
            <a:avLst/>
          </a:prstGeom>
        </p:spPr>
      </p:pic>
      <p:pic>
        <p:nvPicPr>
          <p:cNvPr id="8" name="Picture 7" descr="A person posing for the camera&#10;&#10;Description automatically generated">
            <a:extLst>
              <a:ext uri="{FF2B5EF4-FFF2-40B4-BE49-F238E27FC236}">
                <a16:creationId xmlns:a16="http://schemas.microsoft.com/office/drawing/2014/main" id="{D9A2D25B-CD8C-4590-B3F6-878CF7DEA8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136525"/>
            <a:ext cx="5907024" cy="3938016"/>
          </a:xfrm>
          <a:prstGeom prst="rect">
            <a:avLst/>
          </a:prstGeom>
        </p:spPr>
      </p:pic>
    </p:spTree>
    <p:extLst>
      <p:ext uri="{BB962C8B-B14F-4D97-AF65-F5344CB8AC3E}">
        <p14:creationId xmlns:p14="http://schemas.microsoft.com/office/powerpoint/2010/main" val="1437585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1039587" y="2003612"/>
            <a:ext cx="5186402" cy="2861465"/>
          </a:xfrm>
        </p:spPr>
        <p:txBody>
          <a:bodyPr>
            <a:normAutofit/>
          </a:bodyPr>
          <a:lstStyle/>
          <a:p>
            <a:r>
              <a:rPr lang="en-GB" sz="3600" dirty="0">
                <a:latin typeface="+mn-lt"/>
              </a:rPr>
              <a:t>When a man feels like he wants to have sex with his partner his penis will get hard, this is called an erection. </a:t>
            </a:r>
          </a:p>
        </p:txBody>
      </p:sp>
      <p:sp>
        <p:nvSpPr>
          <p:cNvPr id="3" name="Footer Placeholder 2"/>
          <p:cNvSpPr>
            <a:spLocks noGrp="1"/>
          </p:cNvSpPr>
          <p:nvPr>
            <p:ph type="ftr" sz="quarter" idx="11"/>
          </p:nvPr>
        </p:nvSpPr>
        <p:spPr/>
        <p:txBody>
          <a:bodyPr/>
          <a:lstStyle/>
          <a:p>
            <a:r>
              <a:rPr lang="en-US"/>
              <a:t>rshp.scot</a:t>
            </a:r>
          </a:p>
        </p:txBody>
      </p:sp>
      <p:pic>
        <p:nvPicPr>
          <p:cNvPr id="5" name="Picture 4">
            <a:extLst>
              <a:ext uri="{FF2B5EF4-FFF2-40B4-BE49-F238E27FC236}">
                <a16:creationId xmlns:a16="http://schemas.microsoft.com/office/drawing/2014/main" id="{0ACA5BBD-1FE1-447C-BABE-609E99BBAB0F}"/>
              </a:ext>
            </a:extLst>
          </p:cNvPr>
          <p:cNvPicPr>
            <a:picLocks noChangeAspect="1"/>
          </p:cNvPicPr>
          <p:nvPr/>
        </p:nvPicPr>
        <p:blipFill>
          <a:blip r:embed="rId2"/>
          <a:stretch>
            <a:fillRect/>
          </a:stretch>
        </p:blipFill>
        <p:spPr>
          <a:xfrm>
            <a:off x="6060141" y="1102660"/>
            <a:ext cx="6135870" cy="4773706"/>
          </a:xfrm>
          <a:prstGeom prst="rect">
            <a:avLst/>
          </a:prstGeom>
        </p:spPr>
      </p:pic>
    </p:spTree>
    <p:extLst>
      <p:ext uri="{BB962C8B-B14F-4D97-AF65-F5344CB8AC3E}">
        <p14:creationId xmlns:p14="http://schemas.microsoft.com/office/powerpoint/2010/main" val="2649730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8174735" y="640081"/>
            <a:ext cx="3377183" cy="3708895"/>
          </a:xfrm>
          <a:noFill/>
        </p:spPr>
        <p:txBody>
          <a:bodyPr vert="horz" lIns="91440" tIns="45720" rIns="91440" bIns="45720" rtlCol="0" anchor="b">
            <a:normAutofit fontScale="90000"/>
          </a:bodyPr>
          <a:lstStyle/>
          <a:p>
            <a:r>
              <a:rPr lang="en-US" sz="3400" dirty="0">
                <a:latin typeface="+mn-lt"/>
              </a:rPr>
              <a:t>When a woman feels like having sex with her partner her vulva and vagina might feel tingly and wet or slippery to touch.</a:t>
            </a:r>
          </a:p>
        </p:txBody>
      </p:sp>
      <p:sp>
        <p:nvSpPr>
          <p:cNvPr id="3" name="Footer Placeholder 2"/>
          <p:cNvSpPr>
            <a:spLocks noGrp="1"/>
          </p:cNvSpPr>
          <p:nvPr>
            <p:ph type="ftr" sz="quarter" idx="11"/>
          </p:nvPr>
        </p:nvSpPr>
        <p:spPr>
          <a:xfrm>
            <a:off x="603938" y="6356350"/>
            <a:ext cx="6195213" cy="365125"/>
          </a:xfrm>
          <a:noFill/>
        </p:spPr>
        <p:txBody>
          <a:bodyPr vert="horz" lIns="91440" tIns="45720" rIns="91440" bIns="45720" rtlCol="0" anchor="ctr">
            <a:normAutofit/>
          </a:bodyPr>
          <a:lstStyle/>
          <a:p>
            <a:pPr algn="l">
              <a:spcAft>
                <a:spcPts val="600"/>
              </a:spcAft>
              <a:defRPr/>
            </a:pPr>
            <a:r>
              <a:rPr lang="en-US" kern="1200">
                <a:solidFill>
                  <a:srgbClr val="FFFFFF"/>
                </a:solidFill>
                <a:latin typeface="Calibri" panose="020F0502020204030204"/>
                <a:ea typeface="+mn-ea"/>
                <a:cs typeface="+mn-cs"/>
              </a:rPr>
              <a:t>rshp.scot</a:t>
            </a:r>
          </a:p>
        </p:txBody>
      </p:sp>
      <p:pic>
        <p:nvPicPr>
          <p:cNvPr id="5" name="Picture 4" descr="A drawing of a cartoon character&#10;&#10;Description automatically generated">
            <a:extLst>
              <a:ext uri="{FF2B5EF4-FFF2-40B4-BE49-F238E27FC236}">
                <a16:creationId xmlns:a16="http://schemas.microsoft.com/office/drawing/2014/main" id="{58C56D4F-4FEF-46EE-B8CD-C8939DB8EF0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7534636" cy="6857990"/>
          </a:xfrm>
          <a:prstGeom prst="rect">
            <a:avLst/>
          </a:prstGeom>
        </p:spPr>
      </p:pic>
    </p:spTree>
    <p:extLst>
      <p:ext uri="{BB962C8B-B14F-4D97-AF65-F5344CB8AC3E}">
        <p14:creationId xmlns:p14="http://schemas.microsoft.com/office/powerpoint/2010/main" val="214930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8153399" y="365125"/>
            <a:ext cx="3430605" cy="5530319"/>
          </a:xfrm>
        </p:spPr>
        <p:txBody>
          <a:bodyPr vert="horz" lIns="91440" tIns="45720" rIns="91440" bIns="45720" rtlCol="0" anchor="ctr">
            <a:normAutofit fontScale="90000"/>
          </a:bodyPr>
          <a:lstStyle/>
          <a:p>
            <a:r>
              <a:rPr lang="en-US" sz="3400" dirty="0">
                <a:latin typeface="+mn-lt"/>
              </a:rPr>
              <a:t>If a man and a woman are having sex, and they both want to do it, the man can put his penis inside a woman’s vagina and gently move his penis in and out. This should feel nice for both people.</a:t>
            </a:r>
          </a:p>
        </p:txBody>
      </p:sp>
      <p:sp>
        <p:nvSpPr>
          <p:cNvPr id="3" name="Footer Placeholder 2"/>
          <p:cNvSpPr>
            <a:spLocks noGrp="1"/>
          </p:cNvSpPr>
          <p:nvPr>
            <p:ph type="ftr" sz="quarter" idx="11"/>
          </p:nvPr>
        </p:nvSpPr>
        <p:spPr>
          <a:xfrm>
            <a:off x="556098" y="6356350"/>
            <a:ext cx="5737698" cy="365125"/>
          </a:xfrm>
          <a:noFill/>
        </p:spPr>
        <p:txBody>
          <a:bodyPr vert="horz" lIns="91440" tIns="45720" rIns="91440" bIns="45720" rtlCol="0" anchor="ctr">
            <a:normAutofit/>
          </a:bodyPr>
          <a:lstStyle/>
          <a:p>
            <a:pPr algn="l" defTabSz="457200">
              <a:spcAft>
                <a:spcPts val="600"/>
              </a:spcAft>
            </a:pPr>
            <a:r>
              <a:rPr lang="en-US" kern="1200">
                <a:solidFill>
                  <a:srgbClr val="FFFFFF"/>
                </a:solidFill>
                <a:latin typeface="+mn-lt"/>
                <a:ea typeface="+mn-ea"/>
                <a:cs typeface="+mn-cs"/>
              </a:rPr>
              <a:t>rshp.scot</a:t>
            </a:r>
          </a:p>
        </p:txBody>
      </p:sp>
      <p:pic>
        <p:nvPicPr>
          <p:cNvPr id="4" name="Picture 3" descr="A drawing of a cartoon character&#10;&#10;Description automatically generated">
            <a:extLst>
              <a:ext uri="{FF2B5EF4-FFF2-40B4-BE49-F238E27FC236}">
                <a16:creationId xmlns:a16="http://schemas.microsoft.com/office/drawing/2014/main" id="{58C56D4F-4FEF-46EE-B8CD-C8939DB8EF0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7534636" cy="6857990"/>
          </a:xfrm>
          <a:prstGeom prst="rect">
            <a:avLst/>
          </a:prstGeom>
        </p:spPr>
      </p:pic>
    </p:spTree>
    <p:extLst>
      <p:ext uri="{BB962C8B-B14F-4D97-AF65-F5344CB8AC3E}">
        <p14:creationId xmlns:p14="http://schemas.microsoft.com/office/powerpoint/2010/main" val="2552520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162232" y="413021"/>
            <a:ext cx="4380271" cy="5943329"/>
          </a:xfrm>
        </p:spPr>
        <p:txBody>
          <a:bodyPr vert="horz" lIns="91440" tIns="45720" rIns="91440" bIns="45720" rtlCol="0" anchor="ctr">
            <a:noAutofit/>
          </a:bodyPr>
          <a:lstStyle/>
          <a:p>
            <a:br>
              <a:rPr lang="en-US" sz="3200" dirty="0">
                <a:latin typeface="+mn-lt"/>
              </a:rPr>
            </a:br>
            <a:br>
              <a:rPr lang="en-US" sz="3200" dirty="0">
                <a:latin typeface="+mn-lt"/>
              </a:rPr>
            </a:br>
            <a:r>
              <a:rPr lang="en-US" sz="3200" dirty="0">
                <a:latin typeface="+mn-lt"/>
              </a:rPr>
              <a:t>For a man, sometimes a white liquid called semen will come out of his hard penis. This is called ejaculation. </a:t>
            </a:r>
          </a:p>
        </p:txBody>
      </p:sp>
      <p:pic>
        <p:nvPicPr>
          <p:cNvPr id="4" name="Picture 3" descr="A picture containing queen&#10;&#10;Description automatically generated">
            <a:extLst>
              <a:ext uri="{FF2B5EF4-FFF2-40B4-BE49-F238E27FC236}">
                <a16:creationId xmlns:a16="http://schemas.microsoft.com/office/drawing/2014/main" id="{A7727B99-2A4E-4A05-A2BD-63950F18A1B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657364" y="10"/>
            <a:ext cx="7534636" cy="6857990"/>
          </a:xfrm>
          <a:prstGeom prst="rect">
            <a:avLst/>
          </a:prstGeom>
        </p:spPr>
      </p:pic>
    </p:spTree>
    <p:extLst>
      <p:ext uri="{BB962C8B-B14F-4D97-AF65-F5344CB8AC3E}">
        <p14:creationId xmlns:p14="http://schemas.microsoft.com/office/powerpoint/2010/main" val="36913297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642996" y="4571216"/>
            <a:ext cx="10906008" cy="1394155"/>
          </a:xfrm>
        </p:spPr>
        <p:txBody>
          <a:bodyPr vert="horz" lIns="91440" tIns="45720" rIns="91440" bIns="45720" rtlCol="0" anchor="b">
            <a:normAutofit fontScale="90000"/>
          </a:bodyPr>
          <a:lstStyle/>
          <a:p>
            <a:br>
              <a:rPr lang="en-US" sz="2000" dirty="0">
                <a:latin typeface="+mn-lt"/>
              </a:rPr>
            </a:br>
            <a:br>
              <a:rPr lang="en-US" sz="2000" dirty="0">
                <a:latin typeface="+mn-lt"/>
              </a:rPr>
            </a:br>
            <a:br>
              <a:rPr lang="en-US" sz="2000" dirty="0">
                <a:latin typeface="+mn-lt"/>
              </a:rPr>
            </a:br>
            <a:r>
              <a:rPr lang="en-US" sz="3600" dirty="0">
                <a:latin typeface="+mn-lt"/>
              </a:rPr>
              <a:t>If a man Ejaculates when his penis is inside the woman’s vagina, then the sperm may meet the egg and this is the way a woman can get pregnant and have a baby. </a:t>
            </a:r>
          </a:p>
        </p:txBody>
      </p:sp>
      <p:sp>
        <p:nvSpPr>
          <p:cNvPr id="3" name="Footer Placeholder 2"/>
          <p:cNvSpPr>
            <a:spLocks noGrp="1"/>
          </p:cNvSpPr>
          <p:nvPr>
            <p:ph type="ftr" sz="quarter" idx="11"/>
          </p:nvPr>
        </p:nvSpPr>
        <p:spPr/>
        <p:txBody>
          <a:bodyPr vert="horz" lIns="91440" tIns="45720" rIns="91440" bIns="45720" rtlCol="0" anchor="ctr">
            <a:normAutofit/>
          </a:bodyPr>
          <a:lstStyle/>
          <a:p>
            <a:pPr>
              <a:spcAft>
                <a:spcPts val="600"/>
              </a:spcAft>
            </a:pPr>
            <a:r>
              <a:rPr lang="en-US" kern="1200">
                <a:solidFill>
                  <a:schemeClr val="tx1">
                    <a:tint val="75000"/>
                  </a:schemeClr>
                </a:solidFill>
                <a:latin typeface="+mn-lt"/>
                <a:ea typeface="+mn-ea"/>
                <a:cs typeface="+mn-cs"/>
              </a:rPr>
              <a:t>rshp.scot</a:t>
            </a:r>
          </a:p>
        </p:txBody>
      </p:sp>
      <p:pic>
        <p:nvPicPr>
          <p:cNvPr id="7" name="Picture 6" descr="A person posing for the camera&#10;&#10;Description automatically generated">
            <a:extLst>
              <a:ext uri="{FF2B5EF4-FFF2-40B4-BE49-F238E27FC236}">
                <a16:creationId xmlns:a16="http://schemas.microsoft.com/office/drawing/2014/main" id="{A636BEC5-39E0-41E1-A7BD-0CAFF8A1071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89105" y="384490"/>
            <a:ext cx="1802522" cy="3774916"/>
          </a:xfrm>
          <a:prstGeom prst="rect">
            <a:avLst/>
          </a:prstGeom>
        </p:spPr>
      </p:pic>
      <p:pic>
        <p:nvPicPr>
          <p:cNvPr id="5" name="Picture 4">
            <a:extLst>
              <a:ext uri="{FF2B5EF4-FFF2-40B4-BE49-F238E27FC236}">
                <a16:creationId xmlns:a16="http://schemas.microsoft.com/office/drawing/2014/main" id="{8771CE10-2D6E-4CDE-BB93-982C7179CB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64008" y="731418"/>
            <a:ext cx="4749183" cy="3170079"/>
          </a:xfrm>
          <a:prstGeom prst="rect">
            <a:avLst/>
          </a:prstGeom>
        </p:spPr>
      </p:pic>
    </p:spTree>
    <p:extLst>
      <p:ext uri="{BB962C8B-B14F-4D97-AF65-F5344CB8AC3E}">
        <p14:creationId xmlns:p14="http://schemas.microsoft.com/office/powerpoint/2010/main" val="13499525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7059706" y="2150936"/>
            <a:ext cx="4346645" cy="1834056"/>
          </a:xfrm>
        </p:spPr>
        <p:txBody>
          <a:bodyPr vert="horz" lIns="91440" tIns="45720" rIns="91440" bIns="45720" rtlCol="0" anchor="b">
            <a:noAutofit/>
          </a:bodyPr>
          <a:lstStyle/>
          <a:p>
            <a:pPr lvl="0" algn="ctr"/>
            <a:r>
              <a:rPr lang="en-US" sz="3600" b="1" dirty="0">
                <a:latin typeface="+mn-lt"/>
              </a:rPr>
              <a:t>So, this is what sex is. Why do you think adults have sex?</a:t>
            </a:r>
          </a:p>
        </p:txBody>
      </p:sp>
      <p:sp>
        <p:nvSpPr>
          <p:cNvPr id="3" name="Footer Placeholder 2"/>
          <p:cNvSpPr>
            <a:spLocks noGrp="1"/>
          </p:cNvSpPr>
          <p:nvPr>
            <p:ph type="ftr" sz="quarter" idx="11"/>
          </p:nvPr>
        </p:nvSpPr>
        <p:spPr>
          <a:xfrm>
            <a:off x="8413531" y="6137248"/>
            <a:ext cx="3069020" cy="361977"/>
          </a:xfrm>
        </p:spPr>
        <p:txBody>
          <a:bodyPr vert="horz" lIns="91440" tIns="45720" rIns="91440" bIns="45720" rtlCol="0" anchor="ctr">
            <a:normAutofit/>
          </a:bodyPr>
          <a:lstStyle/>
          <a:p>
            <a:pPr>
              <a:spcAft>
                <a:spcPts val="600"/>
              </a:spcAft>
              <a:defRPr/>
            </a:pPr>
            <a:r>
              <a:rPr lang="en-US" sz="1000" kern="1200">
                <a:solidFill>
                  <a:schemeClr val="tx1"/>
                </a:solidFill>
                <a:latin typeface="Calibri" panose="020F0502020204030204"/>
                <a:ea typeface="+mn-ea"/>
                <a:cs typeface="+mn-cs"/>
              </a:rPr>
              <a:t>rshp.scot</a:t>
            </a:r>
          </a:p>
        </p:txBody>
      </p:sp>
      <p:pic>
        <p:nvPicPr>
          <p:cNvPr id="5" name="Picture 4" descr="A close up of a logo&#10;&#10;Description automatically generated">
            <a:extLst>
              <a:ext uri="{FF2B5EF4-FFF2-40B4-BE49-F238E27FC236}">
                <a16:creationId xmlns:a16="http://schemas.microsoft.com/office/drawing/2014/main" id="{D1D3FAC8-4B8A-4F64-9E65-D3F1DC3BFB37}"/>
              </a:ext>
            </a:extLst>
          </p:cNvPr>
          <p:cNvPicPr/>
          <p:nvPr/>
        </p:nvPicPr>
        <p:blipFill rotWithShape="1">
          <a:blip r:embed="rId2" cstate="screen">
            <a:extLst>
              <a:ext uri="{28A0092B-C50C-407E-A947-70E740481C1C}">
                <a14:useLocalDpi xmlns:a14="http://schemas.microsoft.com/office/drawing/2010/main"/>
              </a:ext>
            </a:extLst>
          </a:blip>
          <a:srcRect/>
          <a:stretch/>
        </p:blipFill>
        <p:spPr>
          <a:xfrm>
            <a:off x="1478508" y="560043"/>
            <a:ext cx="5461635" cy="5577205"/>
          </a:xfrm>
          <a:prstGeom prst="rect">
            <a:avLst/>
          </a:prstGeom>
          <a:effectLst/>
        </p:spPr>
      </p:pic>
    </p:spTree>
    <p:extLst>
      <p:ext uri="{BB962C8B-B14F-4D97-AF65-F5344CB8AC3E}">
        <p14:creationId xmlns:p14="http://schemas.microsoft.com/office/powerpoint/2010/main" val="2458864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98E534E-55FC-1C4E-855D-C04BBDC36CAA}"/>
              </a:ext>
            </a:extLst>
          </p:cNvPr>
          <p:cNvSpPr>
            <a:spLocks noGrp="1"/>
          </p:cNvSpPr>
          <p:nvPr>
            <p:ph type="title"/>
          </p:nvPr>
        </p:nvSpPr>
        <p:spPr>
          <a:xfrm>
            <a:off x="7338350" y="868681"/>
            <a:ext cx="3573490" cy="3708895"/>
          </a:xfrm>
          <a:noFill/>
        </p:spPr>
        <p:txBody>
          <a:bodyPr vert="horz" lIns="91440" tIns="45720" rIns="91440" bIns="45720" rtlCol="0" anchor="b">
            <a:normAutofit/>
          </a:bodyPr>
          <a:lstStyle/>
          <a:p>
            <a:pPr lvl="0"/>
            <a:r>
              <a:rPr lang="en-US" b="1" dirty="0">
                <a:latin typeface="+mn-lt"/>
              </a:rPr>
              <a:t>Do you have any questions about sex?</a:t>
            </a:r>
          </a:p>
        </p:txBody>
      </p:sp>
      <p:sp>
        <p:nvSpPr>
          <p:cNvPr id="3" name="Footer Placeholder 2"/>
          <p:cNvSpPr>
            <a:spLocks noGrp="1"/>
          </p:cNvSpPr>
          <p:nvPr>
            <p:ph type="ftr" sz="quarter" idx="11"/>
          </p:nvPr>
        </p:nvSpPr>
        <p:spPr>
          <a:xfrm>
            <a:off x="603938" y="6356350"/>
            <a:ext cx="6195213" cy="365125"/>
          </a:xfrm>
          <a:noFill/>
        </p:spPr>
        <p:txBody>
          <a:bodyPr vert="horz" lIns="91440" tIns="45720" rIns="91440" bIns="45720" rtlCol="0" anchor="ctr">
            <a:normAutofit/>
          </a:bodyPr>
          <a:lstStyle/>
          <a:p>
            <a:pPr algn="l">
              <a:spcAft>
                <a:spcPts val="600"/>
              </a:spcAft>
              <a:defRPr/>
            </a:pPr>
            <a:r>
              <a:rPr lang="en-US" kern="1200">
                <a:solidFill>
                  <a:srgbClr val="FFFFFF"/>
                </a:solidFill>
                <a:latin typeface="Calibri" panose="020F0502020204030204"/>
                <a:ea typeface="+mn-ea"/>
                <a:cs typeface="+mn-cs"/>
              </a:rPr>
              <a:t>rshp.scot</a:t>
            </a:r>
          </a:p>
        </p:txBody>
      </p:sp>
      <p:pic>
        <p:nvPicPr>
          <p:cNvPr id="4" name="Picture 3" descr="A close up of a box&#10;&#10;Description automatically generated">
            <a:extLst>
              <a:ext uri="{FF2B5EF4-FFF2-40B4-BE49-F238E27FC236}">
                <a16:creationId xmlns:a16="http://schemas.microsoft.com/office/drawing/2014/main" id="{372FE3D5-B94F-4402-B1A7-0790B1B8556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397" r="2" b="1794"/>
          <a:stretch/>
        </p:blipFill>
        <p:spPr>
          <a:xfrm>
            <a:off x="20" y="249403"/>
            <a:ext cx="6910066" cy="6289509"/>
          </a:xfrm>
          <a:prstGeom prst="rect">
            <a:avLst/>
          </a:prstGeom>
        </p:spPr>
      </p:pic>
    </p:spTree>
    <p:extLst>
      <p:ext uri="{BB962C8B-B14F-4D97-AF65-F5344CB8AC3E}">
        <p14:creationId xmlns:p14="http://schemas.microsoft.com/office/powerpoint/2010/main" val="28242484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1324920"/>
            <a:ext cx="9144000" cy="1837405"/>
          </a:xfrm>
          <a:prstGeom prst="rect">
            <a:avLst/>
          </a:prstGeom>
        </p:spPr>
        <p:txBody>
          <a:bodyPr>
            <a:normAutofit/>
          </a:bodyPr>
          <a:lst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a:lstStyle>
          <a:p>
            <a:r>
              <a:rPr lang="en-GB" sz="4400" b="1"/>
              <a:t>How human life begins, pregnancy and birth</a:t>
            </a:r>
            <a:r>
              <a:rPr lang="en-GB" sz="4400"/>
              <a:t> </a:t>
            </a:r>
            <a:endParaRPr lang="en-US" sz="4400" dirty="0">
              <a:latin typeface="Futura Medium" charset="0"/>
              <a:ea typeface="Futura Medium" charset="0"/>
              <a:cs typeface="Futura Medium" charset="0"/>
            </a:endParaRPr>
          </a:p>
        </p:txBody>
      </p:sp>
      <p:sp>
        <p:nvSpPr>
          <p:cNvPr id="4" name="Rectangle 3"/>
          <p:cNvSpPr/>
          <p:nvPr/>
        </p:nvSpPr>
        <p:spPr>
          <a:xfrm>
            <a:off x="1669143" y="3105835"/>
            <a:ext cx="8882743" cy="1200329"/>
          </a:xfrm>
          <a:prstGeom prst="rect">
            <a:avLst/>
          </a:prstGeom>
        </p:spPr>
        <p:txBody>
          <a:bodyPr wrap="square">
            <a:spAutoFit/>
          </a:bodyPr>
          <a:lstStyle/>
          <a:p>
            <a:pPr marL="285750" indent="-285750">
              <a:buFont typeface="Arial" panose="020B0604020202020204" pitchFamily="34" charset="0"/>
              <a:buChar char="•"/>
            </a:pPr>
            <a:r>
              <a:rPr lang="en-GB" sz="3600" dirty="0"/>
              <a:t>I can explain how human life begins, what pregnancy is and how a baby is born.</a:t>
            </a:r>
          </a:p>
        </p:txBody>
      </p:sp>
    </p:spTree>
    <p:extLst>
      <p:ext uri="{BB962C8B-B14F-4D97-AF65-F5344CB8AC3E}">
        <p14:creationId xmlns:p14="http://schemas.microsoft.com/office/powerpoint/2010/main" val="1336629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
            <a:ext cx="12505386" cy="7034281"/>
          </a:xfrm>
          <a:prstGeom prst="rect">
            <a:avLst/>
          </a:prstGeom>
        </p:spPr>
      </p:pic>
    </p:spTree>
    <p:extLst>
      <p:ext uri="{BB962C8B-B14F-4D97-AF65-F5344CB8AC3E}">
        <p14:creationId xmlns:p14="http://schemas.microsoft.com/office/powerpoint/2010/main" val="451185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6BB0B-27BE-4239-9B93-AD2F5F35E8C3}"/>
              </a:ext>
            </a:extLst>
          </p:cNvPr>
          <p:cNvSpPr>
            <a:spLocks noGrp="1"/>
          </p:cNvSpPr>
          <p:nvPr>
            <p:ph idx="1"/>
          </p:nvPr>
        </p:nvSpPr>
        <p:spPr>
          <a:xfrm>
            <a:off x="738178" y="4183370"/>
            <a:ext cx="5734812" cy="1867775"/>
          </a:xfrm>
        </p:spPr>
        <p:txBody>
          <a:bodyPr anchor="ctr">
            <a:normAutofit/>
          </a:bodyPr>
          <a:lstStyle/>
          <a:p>
            <a:pPr marL="0" indent="0">
              <a:buNone/>
            </a:pPr>
            <a:r>
              <a:rPr lang="en-GB" sz="3200" b="1" dirty="0">
                <a:solidFill>
                  <a:srgbClr val="000000"/>
                </a:solidFill>
              </a:rPr>
              <a:t>When we go through puberty what happens to our feelings and emotions?</a:t>
            </a:r>
          </a:p>
        </p:txBody>
      </p:sp>
      <p:sp>
        <p:nvSpPr>
          <p:cNvPr id="4" name="Footer Placeholder 3">
            <a:extLst>
              <a:ext uri="{FF2B5EF4-FFF2-40B4-BE49-F238E27FC236}">
                <a16:creationId xmlns:a16="http://schemas.microsoft.com/office/drawing/2014/main" id="{088EBD1F-B5E1-4990-A562-62EF06858429}"/>
              </a:ext>
            </a:extLst>
          </p:cNvPr>
          <p:cNvSpPr>
            <a:spLocks noGrp="1"/>
          </p:cNvSpPr>
          <p:nvPr>
            <p:ph type="ftr" sz="quarter" idx="11"/>
          </p:nvPr>
        </p:nvSpPr>
        <p:spPr>
          <a:xfrm>
            <a:off x="805661" y="6223702"/>
            <a:ext cx="6584750" cy="314067"/>
          </a:xfrm>
        </p:spPr>
        <p:txBody>
          <a:bodyPr>
            <a:normAutofit/>
          </a:bodyPr>
          <a:lstStyle/>
          <a:p>
            <a:pPr algn="l">
              <a:spcAft>
                <a:spcPts val="600"/>
              </a:spcAft>
            </a:pPr>
            <a:r>
              <a:rPr lang="en-US" sz="1100">
                <a:solidFill>
                  <a:srgbClr val="898989"/>
                </a:solidFill>
              </a:rPr>
              <a:t>rshp.scot</a:t>
            </a:r>
          </a:p>
        </p:txBody>
      </p:sp>
      <p:pic>
        <p:nvPicPr>
          <p:cNvPr id="7" name="Picture 6" descr="A person lying on a bed&#10;&#10;Description automatically generated">
            <a:extLst>
              <a:ext uri="{FF2B5EF4-FFF2-40B4-BE49-F238E27FC236}">
                <a16:creationId xmlns:a16="http://schemas.microsoft.com/office/drawing/2014/main" id="{A264E8B5-5707-4FA3-ADE1-486F545F04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44407" y="109374"/>
            <a:ext cx="2596896" cy="3901440"/>
          </a:xfrm>
          <a:prstGeom prst="rect">
            <a:avLst/>
          </a:prstGeom>
        </p:spPr>
      </p:pic>
      <p:pic>
        <p:nvPicPr>
          <p:cNvPr id="9" name="Picture 8">
            <a:extLst>
              <a:ext uri="{FF2B5EF4-FFF2-40B4-BE49-F238E27FC236}">
                <a16:creationId xmlns:a16="http://schemas.microsoft.com/office/drawing/2014/main" id="{7DAA412D-3ED5-4931-849C-C9AB83E7DE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0821" y="109374"/>
            <a:ext cx="2599944" cy="3901440"/>
          </a:xfrm>
          <a:prstGeom prst="rect">
            <a:avLst/>
          </a:prstGeom>
        </p:spPr>
      </p:pic>
      <p:pic>
        <p:nvPicPr>
          <p:cNvPr id="12" name="Picture 11" descr="A person using a phone&#10;&#10;Description automatically generated">
            <a:extLst>
              <a:ext uri="{FF2B5EF4-FFF2-40B4-BE49-F238E27FC236}">
                <a16:creationId xmlns:a16="http://schemas.microsoft.com/office/drawing/2014/main" id="{9649DD4D-B51E-41F9-856B-98D6E2F962A4}"/>
              </a:ext>
            </a:extLst>
          </p:cNvPr>
          <p:cNvPicPr>
            <a:picLocks noChangeAspect="1"/>
          </p:cNvPicPr>
          <p:nvPr/>
        </p:nvPicPr>
        <p:blipFill>
          <a:blip r:embed="rId4"/>
          <a:stretch>
            <a:fillRect/>
          </a:stretch>
        </p:blipFill>
        <p:spPr>
          <a:xfrm>
            <a:off x="6579775" y="3083510"/>
            <a:ext cx="4935640" cy="3297007"/>
          </a:xfrm>
          <a:prstGeom prst="rect">
            <a:avLst/>
          </a:prstGeom>
        </p:spPr>
      </p:pic>
      <p:pic>
        <p:nvPicPr>
          <p:cNvPr id="5" name="Picture 4" descr="A picture containing person, sky, eating, outdoor&#10;&#10;Description automatically generated">
            <a:extLst>
              <a:ext uri="{FF2B5EF4-FFF2-40B4-BE49-F238E27FC236}">
                <a16:creationId xmlns:a16="http://schemas.microsoft.com/office/drawing/2014/main" id="{CCB14AE5-DF45-4D18-97F4-B87F6EAF0BB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79775" y="109374"/>
            <a:ext cx="4200269" cy="2801579"/>
          </a:xfrm>
          <a:prstGeom prst="rect">
            <a:avLst/>
          </a:prstGeom>
        </p:spPr>
      </p:pic>
    </p:spTree>
    <p:extLst>
      <p:ext uri="{BB962C8B-B14F-4D97-AF65-F5344CB8AC3E}">
        <p14:creationId xmlns:p14="http://schemas.microsoft.com/office/powerpoint/2010/main" val="19055312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DDFD2-F827-4C8E-A224-37C0AAD78304}"/>
              </a:ext>
            </a:extLst>
          </p:cNvPr>
          <p:cNvSpPr>
            <a:spLocks noGrp="1"/>
          </p:cNvSpPr>
          <p:nvPr>
            <p:ph type="title"/>
          </p:nvPr>
        </p:nvSpPr>
        <p:spPr>
          <a:xfrm>
            <a:off x="4104639" y="1494970"/>
            <a:ext cx="2970531" cy="1325563"/>
          </a:xfrm>
        </p:spPr>
        <p:txBody>
          <a:bodyPr>
            <a:normAutofit fontScale="90000"/>
          </a:bodyPr>
          <a:lstStyle/>
          <a:p>
            <a:pPr algn="ctr"/>
            <a:r>
              <a:rPr lang="en-GB" sz="3600" b="1" dirty="0">
                <a:latin typeface="+mn-lt"/>
              </a:rPr>
              <a:t>Names of parts of my body</a:t>
            </a:r>
          </a:p>
        </p:txBody>
      </p:sp>
      <p:sp>
        <p:nvSpPr>
          <p:cNvPr id="4" name="Footer Placeholder 3">
            <a:extLst>
              <a:ext uri="{FF2B5EF4-FFF2-40B4-BE49-F238E27FC236}">
                <a16:creationId xmlns:a16="http://schemas.microsoft.com/office/drawing/2014/main" id="{1FF9A910-A0CA-4D89-93D4-204968125954}"/>
              </a:ext>
            </a:extLst>
          </p:cNvPr>
          <p:cNvSpPr>
            <a:spLocks noGrp="1"/>
          </p:cNvSpPr>
          <p:nvPr>
            <p:ph type="ftr" sz="quarter" idx="11"/>
          </p:nvPr>
        </p:nvSpPr>
        <p:spPr/>
        <p:txBody>
          <a:bodyPr/>
          <a:lstStyle/>
          <a:p>
            <a:r>
              <a:rPr lang="en-US"/>
              <a:t>rshp.scot</a:t>
            </a:r>
          </a:p>
        </p:txBody>
      </p:sp>
      <p:pic>
        <p:nvPicPr>
          <p:cNvPr id="9" name="Content Placeholder 8">
            <a:extLst>
              <a:ext uri="{FF2B5EF4-FFF2-40B4-BE49-F238E27FC236}">
                <a16:creationId xmlns:a16="http://schemas.microsoft.com/office/drawing/2014/main" id="{B55F22E8-7666-41E4-9E40-C43EFBFF864D}"/>
              </a:ext>
            </a:extLst>
          </p:cNvPr>
          <p:cNvPicPr>
            <a:picLocks noGrp="1" noChangeAspect="1"/>
          </p:cNvPicPr>
          <p:nvPr>
            <p:ph idx="1"/>
          </p:nvPr>
        </p:nvPicPr>
        <p:blipFill>
          <a:blip r:embed="rId2"/>
          <a:stretch>
            <a:fillRect/>
          </a:stretch>
        </p:blipFill>
        <p:spPr>
          <a:xfrm>
            <a:off x="-270591" y="-80104"/>
            <a:ext cx="4375230" cy="6949679"/>
          </a:xfrm>
        </p:spPr>
      </p:pic>
      <p:pic>
        <p:nvPicPr>
          <p:cNvPr id="11" name="Picture 10" descr="A drawing of a person&#10;&#10;Description automatically generated">
            <a:extLst>
              <a:ext uri="{FF2B5EF4-FFF2-40B4-BE49-F238E27FC236}">
                <a16:creationId xmlns:a16="http://schemas.microsoft.com/office/drawing/2014/main" id="{5425B9CE-33A7-4045-8ACD-ED3E2105F393}"/>
              </a:ext>
            </a:extLst>
          </p:cNvPr>
          <p:cNvPicPr>
            <a:picLocks noChangeAspect="1"/>
          </p:cNvPicPr>
          <p:nvPr/>
        </p:nvPicPr>
        <p:blipFill>
          <a:blip r:embed="rId3"/>
          <a:stretch>
            <a:fillRect/>
          </a:stretch>
        </p:blipFill>
        <p:spPr>
          <a:xfrm>
            <a:off x="7075170" y="0"/>
            <a:ext cx="5933669" cy="6944608"/>
          </a:xfrm>
          <a:prstGeom prst="rect">
            <a:avLst/>
          </a:prstGeom>
        </p:spPr>
      </p:pic>
    </p:spTree>
    <p:extLst>
      <p:ext uri="{BB962C8B-B14F-4D97-AF65-F5344CB8AC3E}">
        <p14:creationId xmlns:p14="http://schemas.microsoft.com/office/powerpoint/2010/main" val="25397915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close up of an animal&#10;&#10;Description automatically generated">
            <a:extLst>
              <a:ext uri="{FF2B5EF4-FFF2-40B4-BE49-F238E27FC236}">
                <a16:creationId xmlns:a16="http://schemas.microsoft.com/office/drawing/2014/main" id="{A65D22E6-7362-4C3B-82A3-CB1AFFEBC1F6}"/>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6568132" y="450941"/>
            <a:ext cx="3418312" cy="2278874"/>
          </a:xfrm>
        </p:spPr>
      </p:pic>
      <p:sp>
        <p:nvSpPr>
          <p:cNvPr id="4" name="Footer Placeholder 3">
            <a:extLst>
              <a:ext uri="{FF2B5EF4-FFF2-40B4-BE49-F238E27FC236}">
                <a16:creationId xmlns:a16="http://schemas.microsoft.com/office/drawing/2014/main" id="{17DCF027-40C8-4120-A8A8-6F8C6AC16C46}"/>
              </a:ext>
            </a:extLst>
          </p:cNvPr>
          <p:cNvSpPr>
            <a:spLocks noGrp="1"/>
          </p:cNvSpPr>
          <p:nvPr>
            <p:ph type="ftr" sz="quarter" idx="11"/>
          </p:nvPr>
        </p:nvSpPr>
        <p:spPr>
          <a:xfrm>
            <a:off x="2936383" y="5980821"/>
            <a:ext cx="7808007" cy="877179"/>
          </a:xfrm>
        </p:spPr>
        <p:txBody>
          <a:bodyPr/>
          <a:lstStyle/>
          <a:p>
            <a:r>
              <a:rPr lang="en-US" sz="4000" dirty="0"/>
              <a:t>What do all these images have in common?</a:t>
            </a:r>
          </a:p>
        </p:txBody>
      </p:sp>
      <p:pic>
        <p:nvPicPr>
          <p:cNvPr id="5" name="Content Placeholder 5" descr="A mother and baby elephant walking in the grass&#10;&#10;Description automatically generated">
            <a:extLst>
              <a:ext uri="{FF2B5EF4-FFF2-40B4-BE49-F238E27FC236}">
                <a16:creationId xmlns:a16="http://schemas.microsoft.com/office/drawing/2014/main" id="{DA3EE253-1B01-4826-BA4B-6154C3942C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05259" y="3310460"/>
            <a:ext cx="3528477" cy="2352318"/>
          </a:xfrm>
          <a:prstGeom prst="rect">
            <a:avLst/>
          </a:prstGeom>
        </p:spPr>
      </p:pic>
      <p:pic>
        <p:nvPicPr>
          <p:cNvPr id="7" name="Content Placeholder 5" descr="A brown horse grazing on a lush green field&#10;&#10;Description automatically generated">
            <a:extLst>
              <a:ext uri="{FF2B5EF4-FFF2-40B4-BE49-F238E27FC236}">
                <a16:creationId xmlns:a16="http://schemas.microsoft.com/office/drawing/2014/main" id="{098043BE-D260-4929-AAAC-C0FCFA9969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99727" y="257787"/>
            <a:ext cx="3967732" cy="2314511"/>
          </a:xfrm>
          <a:prstGeom prst="rect">
            <a:avLst/>
          </a:prstGeom>
        </p:spPr>
      </p:pic>
      <p:pic>
        <p:nvPicPr>
          <p:cNvPr id="8" name="Content Placeholder 5" descr="A mother and baby sheep standing on a lush green field&#10;&#10;Description automatically generated">
            <a:extLst>
              <a:ext uri="{FF2B5EF4-FFF2-40B4-BE49-F238E27FC236}">
                <a16:creationId xmlns:a16="http://schemas.microsoft.com/office/drawing/2014/main" id="{493EC522-909E-4FA9-A03E-426201BB5BB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429336" y="3042634"/>
            <a:ext cx="4346148" cy="2302100"/>
          </a:xfrm>
          <a:prstGeom prst="rect">
            <a:avLst/>
          </a:prstGeom>
        </p:spPr>
      </p:pic>
    </p:spTree>
    <p:extLst>
      <p:ext uri="{BB962C8B-B14F-4D97-AF65-F5344CB8AC3E}">
        <p14:creationId xmlns:p14="http://schemas.microsoft.com/office/powerpoint/2010/main" val="30886419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EBF461B-DFDD-4B12-9A00-7462DC806E7F}"/>
              </a:ext>
            </a:extLst>
          </p:cNvPr>
          <p:cNvSpPr>
            <a:spLocks noGrp="1"/>
          </p:cNvSpPr>
          <p:nvPr>
            <p:ph type="ftr" sz="quarter" idx="11"/>
          </p:nvPr>
        </p:nvSpPr>
        <p:spPr/>
        <p:txBody>
          <a:bodyPr/>
          <a:lstStyle/>
          <a:p>
            <a:r>
              <a:rPr lang="en-US"/>
              <a:t>rshp.scot</a:t>
            </a:r>
          </a:p>
        </p:txBody>
      </p:sp>
      <p:pic>
        <p:nvPicPr>
          <p:cNvPr id="8" name="Content Placeholder 7" descr="A person posing for a picture&#10;&#10;Description automatically generated">
            <a:extLst>
              <a:ext uri="{FF2B5EF4-FFF2-40B4-BE49-F238E27FC236}">
                <a16:creationId xmlns:a16="http://schemas.microsoft.com/office/drawing/2014/main" id="{740E330D-843E-4005-B52C-081EA0C66924}"/>
              </a:ext>
            </a:extLst>
          </p:cNvPr>
          <p:cNvPicPr>
            <a:picLocks noGrp="1" noChangeAspect="1"/>
          </p:cNvPicPr>
          <p:nvPr>
            <p:ph idx="1"/>
          </p:nvPr>
        </p:nvPicPr>
        <p:blipFill>
          <a:blip r:embed="rId2"/>
          <a:stretch>
            <a:fillRect/>
          </a:stretch>
        </p:blipFill>
        <p:spPr>
          <a:xfrm>
            <a:off x="1662360" y="467328"/>
            <a:ext cx="8867280" cy="5923343"/>
          </a:xfrm>
        </p:spPr>
      </p:pic>
    </p:spTree>
    <p:extLst>
      <p:ext uri="{BB962C8B-B14F-4D97-AF65-F5344CB8AC3E}">
        <p14:creationId xmlns:p14="http://schemas.microsoft.com/office/powerpoint/2010/main" val="1686183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A44A6B-82F1-4B65-BE34-F0BDAEE15C1A}"/>
              </a:ext>
            </a:extLst>
          </p:cNvPr>
          <p:cNvSpPr>
            <a:spLocks noGrp="1"/>
          </p:cNvSpPr>
          <p:nvPr>
            <p:ph idx="1"/>
          </p:nvPr>
        </p:nvSpPr>
        <p:spPr>
          <a:xfrm>
            <a:off x="935182" y="1891145"/>
            <a:ext cx="10418618" cy="4285818"/>
          </a:xfrm>
        </p:spPr>
        <p:txBody>
          <a:bodyPr>
            <a:normAutofit/>
          </a:bodyPr>
          <a:lstStyle/>
          <a:p>
            <a:pPr marL="0" indent="0">
              <a:buNone/>
            </a:pPr>
            <a:r>
              <a:rPr lang="en-GB" sz="6000" dirty="0"/>
              <a:t>Part 1</a:t>
            </a:r>
          </a:p>
          <a:p>
            <a:pPr marL="0" indent="0">
              <a:buNone/>
            </a:pPr>
            <a:r>
              <a:rPr lang="en-GB" sz="6000" dirty="0"/>
              <a:t>How human life begins</a:t>
            </a:r>
          </a:p>
        </p:txBody>
      </p:sp>
      <p:sp>
        <p:nvSpPr>
          <p:cNvPr id="4" name="Footer Placeholder 3">
            <a:extLst>
              <a:ext uri="{FF2B5EF4-FFF2-40B4-BE49-F238E27FC236}">
                <a16:creationId xmlns:a16="http://schemas.microsoft.com/office/drawing/2014/main" id="{25594525-29A0-450C-AB98-3029DC273627}"/>
              </a:ext>
            </a:extLst>
          </p:cNvPr>
          <p:cNvSpPr>
            <a:spLocks noGrp="1"/>
          </p:cNvSpPr>
          <p:nvPr>
            <p:ph type="ftr" sz="quarter" idx="11"/>
          </p:nvPr>
        </p:nvSpPr>
        <p:spPr/>
        <p:txBody>
          <a:bodyPr/>
          <a:lstStyle/>
          <a:p>
            <a:r>
              <a:rPr lang="en-US"/>
              <a:t>rshp.scot</a:t>
            </a:r>
          </a:p>
        </p:txBody>
      </p:sp>
    </p:spTree>
    <p:extLst>
      <p:ext uri="{BB962C8B-B14F-4D97-AF65-F5344CB8AC3E}">
        <p14:creationId xmlns:p14="http://schemas.microsoft.com/office/powerpoint/2010/main" val="42879404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721152" y="557773"/>
            <a:ext cx="9950091" cy="1569660"/>
          </a:xfrm>
          <a:prstGeom prst="rect">
            <a:avLst/>
          </a:prstGeom>
        </p:spPr>
        <p:txBody>
          <a:bodyPr wrap="square">
            <a:spAutoFit/>
          </a:bodyPr>
          <a:lstStyle/>
          <a:p>
            <a:r>
              <a:rPr lang="en-GB" sz="3200" dirty="0"/>
              <a:t>A baby is made by adults. To make a baby, you need a tiny little egg from a woman and you need the seed (called the sperm) from a man.</a:t>
            </a:r>
            <a:endParaRPr lang="en-US" sz="3200" dirty="0"/>
          </a:p>
        </p:txBody>
      </p:sp>
      <p:pic>
        <p:nvPicPr>
          <p:cNvPr id="8" name="Picture 7">
            <a:extLst>
              <a:ext uri="{FF2B5EF4-FFF2-40B4-BE49-F238E27FC236}">
                <a16:creationId xmlns:a16="http://schemas.microsoft.com/office/drawing/2014/main" id="{E73193B9-A5B3-4B05-B39C-9F3AF07B8D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96197" y="2556153"/>
            <a:ext cx="5400153" cy="3600102"/>
          </a:xfrm>
          <a:prstGeom prst="rect">
            <a:avLst/>
          </a:prstGeom>
        </p:spPr>
      </p:pic>
      <p:pic>
        <p:nvPicPr>
          <p:cNvPr id="1026" name="Picture 2">
            <a:extLst>
              <a:ext uri="{FF2B5EF4-FFF2-40B4-BE49-F238E27FC236}">
                <a16:creationId xmlns:a16="http://schemas.microsoft.com/office/drawing/2014/main" id="{B1244F8A-98E6-4ABB-BA9F-9B8E423B94D8}"/>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52813" y="2223215"/>
            <a:ext cx="4843383" cy="4634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48395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1131277" y="1758699"/>
            <a:ext cx="5229248" cy="2554545"/>
          </a:xfrm>
          <a:prstGeom prst="rect">
            <a:avLst/>
          </a:prstGeom>
        </p:spPr>
        <p:txBody>
          <a:bodyPr wrap="square">
            <a:spAutoFit/>
          </a:bodyPr>
          <a:lstStyle/>
          <a:p>
            <a:r>
              <a:rPr lang="en-GB" sz="3200" dirty="0"/>
              <a:t>A woman’s eggs are kept inside her body, in her ovaries. Every month a woman releases an egg.</a:t>
            </a:r>
            <a:endParaRPr lang="en-US" sz="3200" dirty="0"/>
          </a:p>
          <a:p>
            <a:endParaRPr lang="en-US" sz="3200" dirty="0"/>
          </a:p>
        </p:txBody>
      </p:sp>
      <p:cxnSp>
        <p:nvCxnSpPr>
          <p:cNvPr id="15" name="Straight Connector 14">
            <a:extLst>
              <a:ext uri="{FF2B5EF4-FFF2-40B4-BE49-F238E27FC236}">
                <a16:creationId xmlns:a16="http://schemas.microsoft.com/office/drawing/2014/main" id="{339D366C-6384-5949-8C04-512E37280A70}"/>
              </a:ext>
            </a:extLst>
          </p:cNvPr>
          <p:cNvCxnSpPr>
            <a:cxnSpLocks/>
          </p:cNvCxnSpPr>
          <p:nvPr/>
        </p:nvCxnSpPr>
        <p:spPr>
          <a:xfrm flipH="1">
            <a:off x="7707086" y="2312584"/>
            <a:ext cx="1338943" cy="1034773"/>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B89255E3-E47E-6247-8CC9-07999105E381}"/>
              </a:ext>
            </a:extLst>
          </p:cNvPr>
          <p:cNvCxnSpPr>
            <a:cxnSpLocks/>
          </p:cNvCxnSpPr>
          <p:nvPr/>
        </p:nvCxnSpPr>
        <p:spPr>
          <a:xfrm flipH="1" flipV="1">
            <a:off x="7710436" y="3790748"/>
            <a:ext cx="1413886" cy="560612"/>
          </a:xfrm>
          <a:prstGeom prst="line">
            <a:avLst/>
          </a:prstGeom>
        </p:spPr>
        <p:style>
          <a:lnRef idx="1">
            <a:schemeClr val="dk1"/>
          </a:lnRef>
          <a:fillRef idx="0">
            <a:schemeClr val="dk1"/>
          </a:fillRef>
          <a:effectRef idx="0">
            <a:schemeClr val="dk1"/>
          </a:effectRef>
          <a:fontRef idx="minor">
            <a:schemeClr val="tx1"/>
          </a:fontRef>
        </p:style>
      </p:cxnSp>
      <p:pic>
        <p:nvPicPr>
          <p:cNvPr id="8" name="Picture 7" descr="C:\Users\colin\AppData\Local\Packages\Microsoft.Office.Desktop_8wekyb3d8bbwe\AC\INetCache\Content.MSO\515B53E1.tmp">
            <a:extLst>
              <a:ext uri="{FF2B5EF4-FFF2-40B4-BE49-F238E27FC236}">
                <a16:creationId xmlns:a16="http://schemas.microsoft.com/office/drawing/2014/main" id="{B2F91128-9702-4466-961A-04D6A0E526C6}"/>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6180274" y="920704"/>
            <a:ext cx="5731510" cy="4853305"/>
          </a:xfrm>
          <a:prstGeom prst="rect">
            <a:avLst/>
          </a:prstGeom>
          <a:noFill/>
          <a:ln>
            <a:noFill/>
          </a:ln>
        </p:spPr>
      </p:pic>
    </p:spTree>
    <p:extLst>
      <p:ext uri="{BB962C8B-B14F-4D97-AF65-F5344CB8AC3E}">
        <p14:creationId xmlns:p14="http://schemas.microsoft.com/office/powerpoint/2010/main" val="37324494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1062578" y="1527753"/>
            <a:ext cx="4618375" cy="2554545"/>
          </a:xfrm>
          <a:prstGeom prst="rect">
            <a:avLst/>
          </a:prstGeom>
        </p:spPr>
        <p:txBody>
          <a:bodyPr wrap="square">
            <a:spAutoFit/>
          </a:bodyPr>
          <a:lstStyle/>
          <a:p>
            <a:r>
              <a:rPr lang="en-GB" sz="3200" dirty="0"/>
              <a:t>A man’s sperm is made in his testicles which are inside the bag of skin (scrotum) that hangs behind his penis.</a:t>
            </a:r>
            <a:endParaRPr lang="en-US" sz="3200" dirty="0"/>
          </a:p>
        </p:txBody>
      </p:sp>
      <p:pic>
        <p:nvPicPr>
          <p:cNvPr id="9" name="Picture 8" descr="C:\Users\colin\AppData\Local\Packages\Microsoft.Office.Desktop_8wekyb3d8bbwe\AC\INetCache\Content.MSO\4EFFE81B.tmp">
            <a:extLst>
              <a:ext uri="{FF2B5EF4-FFF2-40B4-BE49-F238E27FC236}">
                <a16:creationId xmlns:a16="http://schemas.microsoft.com/office/drawing/2014/main" id="{FD32C156-B459-4615-9693-DB0A3CF90406}"/>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6096000" y="613578"/>
            <a:ext cx="5621655" cy="5494655"/>
          </a:xfrm>
          <a:prstGeom prst="rect">
            <a:avLst/>
          </a:prstGeom>
          <a:noFill/>
          <a:ln>
            <a:noFill/>
          </a:ln>
        </p:spPr>
      </p:pic>
    </p:spTree>
    <p:extLst>
      <p:ext uri="{BB962C8B-B14F-4D97-AF65-F5344CB8AC3E}">
        <p14:creationId xmlns:p14="http://schemas.microsoft.com/office/powerpoint/2010/main" val="12372495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936724" y="1385508"/>
            <a:ext cx="5400152" cy="3046988"/>
          </a:xfrm>
          <a:prstGeom prst="rect">
            <a:avLst/>
          </a:prstGeom>
        </p:spPr>
        <p:txBody>
          <a:bodyPr wrap="square">
            <a:spAutoFit/>
          </a:bodyPr>
          <a:lstStyle/>
          <a:p>
            <a:r>
              <a:rPr lang="en-GB" sz="3200" dirty="0"/>
              <a:t>When the egg and the sperm come together they can start a baby. This is called fertilisation. </a:t>
            </a:r>
          </a:p>
          <a:p>
            <a:endParaRPr lang="en-GB" sz="3200" dirty="0"/>
          </a:p>
          <a:p>
            <a:r>
              <a:rPr lang="en-GB" sz="3200" dirty="0"/>
              <a:t>Fertilisation can happen in different ways.</a:t>
            </a:r>
          </a:p>
        </p:txBody>
      </p:sp>
      <p:pic>
        <p:nvPicPr>
          <p:cNvPr id="5" name="Picture 4">
            <a:extLst>
              <a:ext uri="{FF2B5EF4-FFF2-40B4-BE49-F238E27FC236}">
                <a16:creationId xmlns:a16="http://schemas.microsoft.com/office/drawing/2014/main" id="{67D92D2D-3187-47DF-BDD5-2D1981D8611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31429" y="1628949"/>
            <a:ext cx="5400153" cy="3600102"/>
          </a:xfrm>
          <a:prstGeom prst="rect">
            <a:avLst/>
          </a:prstGeom>
        </p:spPr>
      </p:pic>
    </p:spTree>
    <p:extLst>
      <p:ext uri="{BB962C8B-B14F-4D97-AF65-F5344CB8AC3E}">
        <p14:creationId xmlns:p14="http://schemas.microsoft.com/office/powerpoint/2010/main" val="33059749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8E6F1C-0B63-0A43-BF4F-D7719ED3FB92}"/>
              </a:ext>
            </a:extLst>
          </p:cNvPr>
          <p:cNvSpPr/>
          <p:nvPr/>
        </p:nvSpPr>
        <p:spPr>
          <a:xfrm>
            <a:off x="760848" y="1081968"/>
            <a:ext cx="5105977" cy="4247317"/>
          </a:xfrm>
          <a:prstGeom prst="rect">
            <a:avLst/>
          </a:prstGeom>
        </p:spPr>
        <p:txBody>
          <a:bodyPr wrap="square">
            <a:spAutoFit/>
          </a:bodyPr>
          <a:lstStyle/>
          <a:p>
            <a:r>
              <a:rPr lang="en-GB" sz="2800" dirty="0"/>
              <a:t>Some parents need help to start the pregnancy.</a:t>
            </a:r>
          </a:p>
          <a:p>
            <a:endParaRPr lang="en-GB" dirty="0"/>
          </a:p>
          <a:p>
            <a:r>
              <a:rPr lang="en-GB" sz="2800" dirty="0"/>
              <a:t>Some babies start when the egg and sperm come together in a laboratory. The doctor then puts the fertilised egg back into the woman’s womb. This is called IVF.</a:t>
            </a:r>
          </a:p>
          <a:p>
            <a:endParaRPr lang="en-GB" sz="2800" dirty="0"/>
          </a:p>
          <a:p>
            <a:endParaRPr lang="en-GB" sz="2800" dirty="0"/>
          </a:p>
        </p:txBody>
      </p:sp>
      <p:pic>
        <p:nvPicPr>
          <p:cNvPr id="8" name="Picture 7" descr="A screenshot of a cell phone&#10;&#10;Description automatically generated">
            <a:extLst>
              <a:ext uri="{FF2B5EF4-FFF2-40B4-BE49-F238E27FC236}">
                <a16:creationId xmlns:a16="http://schemas.microsoft.com/office/drawing/2014/main" id="{724899B6-5A9A-4DF4-8D13-C629D292B19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32687" y="4696852"/>
            <a:ext cx="2161148" cy="2161148"/>
          </a:xfrm>
          <a:prstGeom prst="rect">
            <a:avLst/>
          </a:prstGeom>
        </p:spPr>
      </p:pic>
      <p:pic>
        <p:nvPicPr>
          <p:cNvPr id="10" name="Picture 9" descr="A close up of a logo&#10;&#10;Description automatically generated">
            <a:extLst>
              <a:ext uri="{FF2B5EF4-FFF2-40B4-BE49-F238E27FC236}">
                <a16:creationId xmlns:a16="http://schemas.microsoft.com/office/drawing/2014/main" id="{60EC3550-B98A-4363-808B-25161C7358E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31808" y="4648144"/>
            <a:ext cx="2135017" cy="2135017"/>
          </a:xfrm>
          <a:prstGeom prst="rect">
            <a:avLst/>
          </a:prstGeom>
        </p:spPr>
      </p:pic>
      <p:pic>
        <p:nvPicPr>
          <p:cNvPr id="14" name="Picture 13" descr="A group of people sitting at a table&#10;&#10;Description automatically generated">
            <a:extLst>
              <a:ext uri="{FF2B5EF4-FFF2-40B4-BE49-F238E27FC236}">
                <a16:creationId xmlns:a16="http://schemas.microsoft.com/office/drawing/2014/main" id="{D486CE98-441F-4270-9CAE-3519E86C52D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96725" y="1623760"/>
            <a:ext cx="5009868" cy="3341582"/>
          </a:xfrm>
          <a:prstGeom prst="rect">
            <a:avLst/>
          </a:prstGeom>
        </p:spPr>
      </p:pic>
    </p:spTree>
    <p:extLst>
      <p:ext uri="{BB962C8B-B14F-4D97-AF65-F5344CB8AC3E}">
        <p14:creationId xmlns:p14="http://schemas.microsoft.com/office/powerpoint/2010/main" val="20406057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1131276" y="1035312"/>
            <a:ext cx="6249237" cy="3662541"/>
          </a:xfrm>
          <a:prstGeom prst="rect">
            <a:avLst/>
          </a:prstGeom>
        </p:spPr>
        <p:txBody>
          <a:bodyPr wrap="square">
            <a:spAutoFit/>
          </a:bodyPr>
          <a:lstStyle/>
          <a:p>
            <a:r>
              <a:rPr lang="en-GB" sz="3200" dirty="0"/>
              <a:t>So, once the egg and sperm meet, then the egg grows in a safe place called the womb. The woman will be pregnant for 9 months. </a:t>
            </a:r>
          </a:p>
          <a:p>
            <a:endParaRPr lang="en-GB" sz="3200" dirty="0"/>
          </a:p>
          <a:p>
            <a:r>
              <a:rPr lang="en-GB" sz="2400" dirty="0"/>
              <a:t>Let’s watch this short film: Human reproduction </a:t>
            </a:r>
          </a:p>
          <a:p>
            <a:r>
              <a:rPr lang="en-GB" sz="2400" u="sng" dirty="0">
                <a:hlinkClick r:id="rId3"/>
              </a:rPr>
              <a:t>https://www.bbc.com/bitesize/clips/zpmqxnb</a:t>
            </a:r>
            <a:endParaRPr lang="en-GB" sz="2400" u="sng" dirty="0"/>
          </a:p>
          <a:p>
            <a:r>
              <a:rPr lang="en-GB" sz="2400" dirty="0"/>
              <a:t>(Duration 1 minute 3 seconds)</a:t>
            </a:r>
          </a:p>
        </p:txBody>
      </p:sp>
      <p:pic>
        <p:nvPicPr>
          <p:cNvPr id="6" name="Picture 5" descr="A person posing for the camera&#10;&#10;Description automatically generated">
            <a:extLst>
              <a:ext uri="{FF2B5EF4-FFF2-40B4-BE49-F238E27FC236}">
                <a16:creationId xmlns:a16="http://schemas.microsoft.com/office/drawing/2014/main" id="{9DD1A9AD-910B-4529-AF7E-D8C9CE2D042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80513" y="0"/>
            <a:ext cx="3275409" cy="6858000"/>
          </a:xfrm>
          <a:prstGeom prst="rect">
            <a:avLst/>
          </a:prstGeom>
        </p:spPr>
      </p:pic>
    </p:spTree>
    <p:extLst>
      <p:ext uri="{BB962C8B-B14F-4D97-AF65-F5344CB8AC3E}">
        <p14:creationId xmlns:p14="http://schemas.microsoft.com/office/powerpoint/2010/main" val="22317762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80FDC8-F154-4826-A19D-4DBE723CC246}"/>
              </a:ext>
            </a:extLst>
          </p:cNvPr>
          <p:cNvSpPr>
            <a:spLocks noGrp="1"/>
          </p:cNvSpPr>
          <p:nvPr>
            <p:ph idx="1"/>
          </p:nvPr>
        </p:nvSpPr>
        <p:spPr/>
        <p:txBody>
          <a:bodyPr>
            <a:normAutofit/>
          </a:bodyPr>
          <a:lstStyle/>
          <a:p>
            <a:pPr marL="0" indent="0">
              <a:buNone/>
            </a:pPr>
            <a:r>
              <a:rPr lang="en-GB" sz="6000" dirty="0"/>
              <a:t>Part 2</a:t>
            </a:r>
          </a:p>
          <a:p>
            <a:pPr marL="0" indent="0">
              <a:buNone/>
            </a:pPr>
            <a:r>
              <a:rPr lang="en-GB" sz="6000" dirty="0"/>
              <a:t>The baby grows - Pregnancy</a:t>
            </a:r>
          </a:p>
        </p:txBody>
      </p:sp>
      <p:sp>
        <p:nvSpPr>
          <p:cNvPr id="4" name="Footer Placeholder 3">
            <a:extLst>
              <a:ext uri="{FF2B5EF4-FFF2-40B4-BE49-F238E27FC236}">
                <a16:creationId xmlns:a16="http://schemas.microsoft.com/office/drawing/2014/main" id="{AAE465D4-D53F-4BBC-9463-4F9943170599}"/>
              </a:ext>
            </a:extLst>
          </p:cNvPr>
          <p:cNvSpPr>
            <a:spLocks noGrp="1"/>
          </p:cNvSpPr>
          <p:nvPr>
            <p:ph type="ftr" sz="quarter" idx="11"/>
          </p:nvPr>
        </p:nvSpPr>
        <p:spPr/>
        <p:txBody>
          <a:bodyPr/>
          <a:lstStyle/>
          <a:p>
            <a:r>
              <a:rPr lang="en-US"/>
              <a:t>rshp.scot</a:t>
            </a:r>
          </a:p>
        </p:txBody>
      </p:sp>
    </p:spTree>
    <p:extLst>
      <p:ext uri="{BB962C8B-B14F-4D97-AF65-F5344CB8AC3E}">
        <p14:creationId xmlns:p14="http://schemas.microsoft.com/office/powerpoint/2010/main" val="17299642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771FC-31B1-4824-8F91-B9F2BA07F292}"/>
              </a:ext>
            </a:extLst>
          </p:cNvPr>
          <p:cNvSpPr>
            <a:spLocks noGrp="1"/>
          </p:cNvSpPr>
          <p:nvPr>
            <p:ph type="title"/>
          </p:nvPr>
        </p:nvSpPr>
        <p:spPr>
          <a:xfrm>
            <a:off x="5513294" y="2274607"/>
            <a:ext cx="5961529" cy="1325563"/>
          </a:xfrm>
        </p:spPr>
        <p:txBody>
          <a:bodyPr>
            <a:noAutofit/>
          </a:bodyPr>
          <a:lstStyle/>
          <a:p>
            <a:r>
              <a:rPr lang="en-GB" sz="3200" dirty="0">
                <a:latin typeface="+mn-lt"/>
              </a:rPr>
              <a:t>A baby lives and grows inside the woman’s womb for 9 months. </a:t>
            </a:r>
            <a:br>
              <a:rPr lang="en-GB" sz="3200" dirty="0">
                <a:latin typeface="+mn-lt"/>
              </a:rPr>
            </a:br>
            <a:br>
              <a:rPr lang="en-GB" sz="3200" dirty="0">
                <a:latin typeface="+mn-lt"/>
              </a:rPr>
            </a:br>
            <a:r>
              <a:rPr lang="en-GB" sz="3200" dirty="0">
                <a:latin typeface="+mn-lt"/>
              </a:rPr>
              <a:t>What will a pregnant woman and her baby need to be </a:t>
            </a:r>
            <a:r>
              <a:rPr lang="en-GB" sz="3200" b="1" dirty="0">
                <a:latin typeface="+mn-lt"/>
              </a:rPr>
              <a:t>healthy</a:t>
            </a:r>
            <a:r>
              <a:rPr lang="en-GB" sz="3200" dirty="0">
                <a:latin typeface="+mn-lt"/>
              </a:rPr>
              <a:t>, </a:t>
            </a:r>
            <a:r>
              <a:rPr lang="en-GB" sz="3200" b="1" dirty="0">
                <a:latin typeface="+mn-lt"/>
              </a:rPr>
              <a:t>happy</a:t>
            </a:r>
            <a:r>
              <a:rPr lang="en-GB" sz="3200" dirty="0">
                <a:latin typeface="+mn-lt"/>
              </a:rPr>
              <a:t> and </a:t>
            </a:r>
            <a:r>
              <a:rPr lang="en-GB" sz="3200" b="1" dirty="0">
                <a:latin typeface="+mn-lt"/>
              </a:rPr>
              <a:t>safe</a:t>
            </a:r>
            <a:r>
              <a:rPr lang="en-GB" sz="3200" dirty="0">
                <a:latin typeface="+mn-lt"/>
              </a:rPr>
              <a:t>?</a:t>
            </a:r>
          </a:p>
        </p:txBody>
      </p:sp>
      <p:sp>
        <p:nvSpPr>
          <p:cNvPr id="4" name="Footer Placeholder 3">
            <a:extLst>
              <a:ext uri="{FF2B5EF4-FFF2-40B4-BE49-F238E27FC236}">
                <a16:creationId xmlns:a16="http://schemas.microsoft.com/office/drawing/2014/main" id="{E4E821FB-9EE6-4CFC-917E-5E92CA2FB8CB}"/>
              </a:ext>
            </a:extLst>
          </p:cNvPr>
          <p:cNvSpPr>
            <a:spLocks noGrp="1"/>
          </p:cNvSpPr>
          <p:nvPr>
            <p:ph type="ftr" sz="quarter" idx="11"/>
          </p:nvPr>
        </p:nvSpPr>
        <p:spPr/>
        <p:txBody>
          <a:bodyPr/>
          <a:lstStyle/>
          <a:p>
            <a:r>
              <a:rPr lang="en-US"/>
              <a:t>rshp.scot</a:t>
            </a:r>
          </a:p>
        </p:txBody>
      </p:sp>
      <p:pic>
        <p:nvPicPr>
          <p:cNvPr id="5" name="Content Placeholder 4" descr="A close up of a logo&#10;&#10;Description automatically generated">
            <a:extLst>
              <a:ext uri="{FF2B5EF4-FFF2-40B4-BE49-F238E27FC236}">
                <a16:creationId xmlns:a16="http://schemas.microsoft.com/office/drawing/2014/main" id="{AE6808F9-E76B-42E0-BCB0-42D9D55CE630}"/>
              </a:ext>
            </a:extLst>
          </p:cNvPr>
          <p:cNvPicPr>
            <a:picLocks noGrp="1"/>
          </p:cNvPicPr>
          <p:nvPr>
            <p:ph idx="1"/>
          </p:nvPr>
        </p:nvPicPr>
        <p:blipFill rotWithShape="1">
          <a:blip r:embed="rId2" cstate="screen">
            <a:extLst>
              <a:ext uri="{28A0092B-C50C-407E-A947-70E740481C1C}">
                <a14:useLocalDpi xmlns:a14="http://schemas.microsoft.com/office/drawing/2010/main"/>
              </a:ext>
            </a:extLst>
          </a:blip>
          <a:srcRect/>
          <a:stretch/>
        </p:blipFill>
        <p:spPr>
          <a:xfrm>
            <a:off x="440801" y="896098"/>
            <a:ext cx="5072493" cy="5065803"/>
          </a:xfrm>
          <a:prstGeom prst="rect">
            <a:avLst/>
          </a:prstGeom>
          <a:effectLst/>
        </p:spPr>
      </p:pic>
    </p:spTree>
    <p:extLst>
      <p:ext uri="{BB962C8B-B14F-4D97-AF65-F5344CB8AC3E}">
        <p14:creationId xmlns:p14="http://schemas.microsoft.com/office/powerpoint/2010/main" val="12067746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5875020" y="1108505"/>
            <a:ext cx="5800537" cy="4770537"/>
          </a:xfrm>
          <a:prstGeom prst="rect">
            <a:avLst/>
          </a:prstGeom>
        </p:spPr>
        <p:txBody>
          <a:bodyPr wrap="square">
            <a:spAutoFit/>
          </a:bodyPr>
          <a:lstStyle/>
          <a:p>
            <a:r>
              <a:rPr lang="en-GB" sz="3200" dirty="0"/>
              <a:t>A baby lives and grows inside the woman’s womb for 9 months. </a:t>
            </a:r>
          </a:p>
          <a:p>
            <a:endParaRPr lang="en-GB" sz="1600" dirty="0"/>
          </a:p>
          <a:p>
            <a:r>
              <a:rPr lang="en-GB" sz="3200" dirty="0"/>
              <a:t>The baby and woman are connected by the umbilical cord that attaches to the baby to the mum. The baby gets everything it needs to grow through the umbilical cord. </a:t>
            </a:r>
            <a:endParaRPr lang="en-US" sz="3200" dirty="0"/>
          </a:p>
          <a:p>
            <a:endParaRPr lang="en-GB" sz="3200" dirty="0"/>
          </a:p>
        </p:txBody>
      </p:sp>
      <p:pic>
        <p:nvPicPr>
          <p:cNvPr id="7" name="Picture 6" descr="A close up of a sign&#10;&#10;Description automatically generated">
            <a:extLst>
              <a:ext uri="{FF2B5EF4-FFF2-40B4-BE49-F238E27FC236}">
                <a16:creationId xmlns:a16="http://schemas.microsoft.com/office/drawing/2014/main" id="{1D3B9454-5D86-4AEF-85F7-243E75C413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681" y="1108505"/>
            <a:ext cx="5395519" cy="4640990"/>
          </a:xfrm>
          <a:prstGeom prst="rect">
            <a:avLst/>
          </a:prstGeom>
        </p:spPr>
      </p:pic>
    </p:spTree>
    <p:extLst>
      <p:ext uri="{BB962C8B-B14F-4D97-AF65-F5344CB8AC3E}">
        <p14:creationId xmlns:p14="http://schemas.microsoft.com/office/powerpoint/2010/main" val="3714830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6515098" y="1909192"/>
            <a:ext cx="4913989" cy="2554545"/>
          </a:xfrm>
          <a:prstGeom prst="rect">
            <a:avLst/>
          </a:prstGeom>
        </p:spPr>
        <p:txBody>
          <a:bodyPr wrap="square">
            <a:spAutoFit/>
          </a:bodyPr>
          <a:lstStyle/>
          <a:p>
            <a:r>
              <a:rPr lang="en-GB" sz="3200" dirty="0"/>
              <a:t>For the baby, the womb is like a bag of warm cosy water and the baby can hear the mum’s heartbeat like a drum.</a:t>
            </a:r>
          </a:p>
        </p:txBody>
      </p:sp>
      <p:pic>
        <p:nvPicPr>
          <p:cNvPr id="10" name="Picture 9" descr="A picture containing person, clothing, woman, indoor&#10;&#10;Description automatically generated">
            <a:extLst>
              <a:ext uri="{FF2B5EF4-FFF2-40B4-BE49-F238E27FC236}">
                <a16:creationId xmlns:a16="http://schemas.microsoft.com/office/drawing/2014/main" id="{B6BE04EB-CF69-432F-B40B-5106A9DB09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7160" y="361950"/>
            <a:ext cx="6368244" cy="5969257"/>
          </a:xfrm>
          <a:prstGeom prst="rect">
            <a:avLst/>
          </a:prstGeom>
        </p:spPr>
      </p:pic>
    </p:spTree>
    <p:extLst>
      <p:ext uri="{BB962C8B-B14F-4D97-AF65-F5344CB8AC3E}">
        <p14:creationId xmlns:p14="http://schemas.microsoft.com/office/powerpoint/2010/main" val="5046818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8E6F1C-0B63-0A43-BF4F-D7719ED3FB92}"/>
              </a:ext>
            </a:extLst>
          </p:cNvPr>
          <p:cNvSpPr/>
          <p:nvPr/>
        </p:nvSpPr>
        <p:spPr>
          <a:xfrm>
            <a:off x="600165" y="1144665"/>
            <a:ext cx="4949038" cy="4832092"/>
          </a:xfrm>
          <a:prstGeom prst="rect">
            <a:avLst/>
          </a:prstGeom>
        </p:spPr>
        <p:txBody>
          <a:bodyPr wrap="square">
            <a:spAutoFit/>
          </a:bodyPr>
          <a:lstStyle/>
          <a:p>
            <a:r>
              <a:rPr lang="en-GB" sz="2800" dirty="0"/>
              <a:t>When a woman is pregnant she will go to see the doctor and nurse to make sure everything is going well with her pregnancy. </a:t>
            </a:r>
          </a:p>
          <a:p>
            <a:endParaRPr lang="en-GB" sz="2800" dirty="0"/>
          </a:p>
          <a:p>
            <a:r>
              <a:rPr lang="en-GB" sz="2800" dirty="0"/>
              <a:t>The woman can take the baby’s dad or her partner or friend with her. Sometimes they get a picture of the baby inside the woman. </a:t>
            </a:r>
            <a:endParaRPr lang="en-US" sz="2800" dirty="0"/>
          </a:p>
          <a:p>
            <a:endParaRPr lang="en-GB" sz="2800" dirty="0"/>
          </a:p>
        </p:txBody>
      </p:sp>
      <p:pic>
        <p:nvPicPr>
          <p:cNvPr id="4" name="Picture 3" descr="A picture containing clothing&#10;&#10;Description automatically generated">
            <a:extLst>
              <a:ext uri="{FF2B5EF4-FFF2-40B4-BE49-F238E27FC236}">
                <a16:creationId xmlns:a16="http://schemas.microsoft.com/office/drawing/2014/main" id="{0213A1A0-F805-43E9-847E-F127EE73B7F6}"/>
              </a:ext>
            </a:extLst>
          </p:cNvPr>
          <p:cNvPicPr>
            <a:picLocks noChangeAspect="1"/>
          </p:cNvPicPr>
          <p:nvPr/>
        </p:nvPicPr>
        <p:blipFill>
          <a:blip r:embed="rId3"/>
          <a:stretch>
            <a:fillRect/>
          </a:stretch>
        </p:blipFill>
        <p:spPr>
          <a:xfrm>
            <a:off x="5549203" y="1291471"/>
            <a:ext cx="6099604" cy="4068436"/>
          </a:xfrm>
          <a:prstGeom prst="rect">
            <a:avLst/>
          </a:prstGeom>
        </p:spPr>
      </p:pic>
    </p:spTree>
    <p:extLst>
      <p:ext uri="{BB962C8B-B14F-4D97-AF65-F5344CB8AC3E}">
        <p14:creationId xmlns:p14="http://schemas.microsoft.com/office/powerpoint/2010/main" val="34329030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5602147" y="1408460"/>
            <a:ext cx="5000264" cy="3970318"/>
          </a:xfrm>
          <a:prstGeom prst="rect">
            <a:avLst/>
          </a:prstGeom>
        </p:spPr>
        <p:txBody>
          <a:bodyPr wrap="square">
            <a:spAutoFit/>
          </a:bodyPr>
          <a:lstStyle/>
          <a:p>
            <a:r>
              <a:rPr lang="en-GB" sz="2800" dirty="0"/>
              <a:t>In the final 3 months inside the woman’s womb the baby keeps growing, so much that it needs to be curled up inside the womb. The baby’s brain grows all this time too. </a:t>
            </a:r>
          </a:p>
          <a:p>
            <a:endParaRPr lang="en-GB" sz="2800" dirty="0"/>
          </a:p>
          <a:p>
            <a:r>
              <a:rPr lang="en-GB" sz="2800" dirty="0"/>
              <a:t>The baby is getting stronger and getting ready to be born.</a:t>
            </a:r>
          </a:p>
        </p:txBody>
      </p:sp>
      <p:pic>
        <p:nvPicPr>
          <p:cNvPr id="6" name="Picture 5" descr="A girl in a pink dress&#10;&#10;Description automatically generated">
            <a:extLst>
              <a:ext uri="{FF2B5EF4-FFF2-40B4-BE49-F238E27FC236}">
                <a16:creationId xmlns:a16="http://schemas.microsoft.com/office/drawing/2014/main" id="{271118B6-DBE5-426F-866D-E34736779A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5101555" cy="6858000"/>
          </a:xfrm>
          <a:prstGeom prst="rect">
            <a:avLst/>
          </a:prstGeom>
        </p:spPr>
      </p:pic>
    </p:spTree>
    <p:extLst>
      <p:ext uri="{BB962C8B-B14F-4D97-AF65-F5344CB8AC3E}">
        <p14:creationId xmlns:p14="http://schemas.microsoft.com/office/powerpoint/2010/main" val="28669485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close up of a logo&#10;&#10;Description automatically generated">
            <a:extLst>
              <a:ext uri="{FF2B5EF4-FFF2-40B4-BE49-F238E27FC236}">
                <a16:creationId xmlns:a16="http://schemas.microsoft.com/office/drawing/2014/main" id="{C97CE719-8B41-4DEB-9AA1-B32D4268D3E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801279" y="273731"/>
            <a:ext cx="10987362" cy="4667665"/>
          </a:xfrm>
        </p:spPr>
      </p:pic>
      <p:sp>
        <p:nvSpPr>
          <p:cNvPr id="4" name="Footer Placeholder 3">
            <a:extLst>
              <a:ext uri="{FF2B5EF4-FFF2-40B4-BE49-F238E27FC236}">
                <a16:creationId xmlns:a16="http://schemas.microsoft.com/office/drawing/2014/main" id="{52D7EA43-C541-44E6-9068-765928BB115C}"/>
              </a:ext>
            </a:extLst>
          </p:cNvPr>
          <p:cNvSpPr>
            <a:spLocks noGrp="1"/>
          </p:cNvSpPr>
          <p:nvPr>
            <p:ph type="ftr" sz="quarter" idx="11"/>
          </p:nvPr>
        </p:nvSpPr>
        <p:spPr/>
        <p:txBody>
          <a:bodyPr/>
          <a:lstStyle/>
          <a:p>
            <a:r>
              <a:rPr lang="en-US"/>
              <a:t>rshp.scot</a:t>
            </a:r>
          </a:p>
        </p:txBody>
      </p:sp>
      <p:sp>
        <p:nvSpPr>
          <p:cNvPr id="9" name="Rectangle 8">
            <a:extLst>
              <a:ext uri="{FF2B5EF4-FFF2-40B4-BE49-F238E27FC236}">
                <a16:creationId xmlns:a16="http://schemas.microsoft.com/office/drawing/2014/main" id="{9FED9950-5AA4-4BAA-A317-3CDD3C49DE98}"/>
              </a:ext>
            </a:extLst>
          </p:cNvPr>
          <p:cNvSpPr/>
          <p:nvPr/>
        </p:nvSpPr>
        <p:spPr>
          <a:xfrm>
            <a:off x="1894788" y="5569415"/>
            <a:ext cx="8305014" cy="830997"/>
          </a:xfrm>
          <a:prstGeom prst="rect">
            <a:avLst/>
          </a:prstGeom>
        </p:spPr>
        <p:txBody>
          <a:bodyPr wrap="square">
            <a:spAutoFit/>
          </a:bodyPr>
          <a:lstStyle/>
          <a:p>
            <a:r>
              <a:rPr lang="en-GB" sz="2400" dirty="0"/>
              <a:t>How a baby develops during pregnancy (duration 4 minutes 17) </a:t>
            </a:r>
            <a:r>
              <a:rPr lang="en-GB" sz="2400" dirty="0">
                <a:hlinkClick r:id="rId3"/>
              </a:rPr>
              <a:t>https://youtu.be/h82ltr84_Yg</a:t>
            </a:r>
            <a:endParaRPr lang="en-GB" sz="2400" dirty="0"/>
          </a:p>
        </p:txBody>
      </p:sp>
    </p:spTree>
    <p:extLst>
      <p:ext uri="{BB962C8B-B14F-4D97-AF65-F5344CB8AC3E}">
        <p14:creationId xmlns:p14="http://schemas.microsoft.com/office/powerpoint/2010/main" val="903859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771FC-31B1-4824-8F91-B9F2BA07F292}"/>
              </a:ext>
            </a:extLst>
          </p:cNvPr>
          <p:cNvSpPr>
            <a:spLocks noGrp="1"/>
          </p:cNvSpPr>
          <p:nvPr>
            <p:ph type="title"/>
          </p:nvPr>
        </p:nvSpPr>
        <p:spPr>
          <a:xfrm>
            <a:off x="5513294" y="2274607"/>
            <a:ext cx="5961529" cy="1325563"/>
          </a:xfrm>
        </p:spPr>
        <p:txBody>
          <a:bodyPr>
            <a:noAutofit/>
          </a:bodyPr>
          <a:lstStyle/>
          <a:p>
            <a:r>
              <a:rPr lang="en-GB" sz="3200" dirty="0">
                <a:latin typeface="+mn-lt"/>
              </a:rPr>
              <a:t>Now that we have heard more about pregnancy. Lets review all the things we said a mum and baby need to be </a:t>
            </a:r>
            <a:r>
              <a:rPr lang="en-GB" sz="3200" b="1" dirty="0">
                <a:latin typeface="+mn-lt"/>
              </a:rPr>
              <a:t>healthy</a:t>
            </a:r>
            <a:r>
              <a:rPr lang="en-GB" sz="3200" dirty="0">
                <a:latin typeface="+mn-lt"/>
              </a:rPr>
              <a:t>, </a:t>
            </a:r>
            <a:r>
              <a:rPr lang="en-GB" sz="3200" b="1" dirty="0">
                <a:latin typeface="+mn-lt"/>
              </a:rPr>
              <a:t>happy</a:t>
            </a:r>
            <a:r>
              <a:rPr lang="en-GB" sz="3200" dirty="0">
                <a:latin typeface="+mn-lt"/>
              </a:rPr>
              <a:t> and </a:t>
            </a:r>
            <a:r>
              <a:rPr lang="en-GB" sz="3200" b="1" dirty="0">
                <a:latin typeface="+mn-lt"/>
              </a:rPr>
              <a:t>safe</a:t>
            </a:r>
            <a:r>
              <a:rPr lang="en-GB" sz="3200" dirty="0">
                <a:latin typeface="+mn-lt"/>
              </a:rPr>
              <a:t>?</a:t>
            </a:r>
            <a:br>
              <a:rPr lang="en-GB" sz="3200" dirty="0">
                <a:latin typeface="+mn-lt"/>
              </a:rPr>
            </a:br>
            <a:r>
              <a:rPr lang="en-GB" sz="3200" dirty="0">
                <a:latin typeface="+mn-lt"/>
              </a:rPr>
              <a:t>Anything to add now?</a:t>
            </a:r>
          </a:p>
        </p:txBody>
      </p:sp>
      <p:sp>
        <p:nvSpPr>
          <p:cNvPr id="4" name="Footer Placeholder 3">
            <a:extLst>
              <a:ext uri="{FF2B5EF4-FFF2-40B4-BE49-F238E27FC236}">
                <a16:creationId xmlns:a16="http://schemas.microsoft.com/office/drawing/2014/main" id="{E4E821FB-9EE6-4CFC-917E-5E92CA2FB8CB}"/>
              </a:ext>
            </a:extLst>
          </p:cNvPr>
          <p:cNvSpPr>
            <a:spLocks noGrp="1"/>
          </p:cNvSpPr>
          <p:nvPr>
            <p:ph type="ftr" sz="quarter" idx="11"/>
          </p:nvPr>
        </p:nvSpPr>
        <p:spPr/>
        <p:txBody>
          <a:bodyPr/>
          <a:lstStyle/>
          <a:p>
            <a:r>
              <a:rPr lang="en-US"/>
              <a:t>rshp.scot</a:t>
            </a:r>
          </a:p>
        </p:txBody>
      </p:sp>
      <p:pic>
        <p:nvPicPr>
          <p:cNvPr id="5" name="Content Placeholder 4" descr="A close up of a logo&#10;&#10;Description automatically generated">
            <a:extLst>
              <a:ext uri="{FF2B5EF4-FFF2-40B4-BE49-F238E27FC236}">
                <a16:creationId xmlns:a16="http://schemas.microsoft.com/office/drawing/2014/main" id="{AE6808F9-E76B-42E0-BCB0-42D9D55CE630}"/>
              </a:ext>
            </a:extLst>
          </p:cNvPr>
          <p:cNvPicPr>
            <a:picLocks noGrp="1"/>
          </p:cNvPicPr>
          <p:nvPr>
            <p:ph idx="1"/>
          </p:nvPr>
        </p:nvPicPr>
        <p:blipFill rotWithShape="1">
          <a:blip r:embed="rId2" cstate="screen">
            <a:extLst>
              <a:ext uri="{28A0092B-C50C-407E-A947-70E740481C1C}">
                <a14:useLocalDpi xmlns:a14="http://schemas.microsoft.com/office/drawing/2010/main"/>
              </a:ext>
            </a:extLst>
          </a:blip>
          <a:srcRect/>
          <a:stretch/>
        </p:blipFill>
        <p:spPr>
          <a:xfrm>
            <a:off x="440801" y="896098"/>
            <a:ext cx="5072493" cy="5065803"/>
          </a:xfrm>
          <a:prstGeom prst="rect">
            <a:avLst/>
          </a:prstGeom>
          <a:effectLst/>
        </p:spPr>
      </p:pic>
    </p:spTree>
    <p:extLst>
      <p:ext uri="{BB962C8B-B14F-4D97-AF65-F5344CB8AC3E}">
        <p14:creationId xmlns:p14="http://schemas.microsoft.com/office/powerpoint/2010/main" val="26086915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E3F73C-1821-4367-BDB4-EC5F8E9804F2}"/>
              </a:ext>
            </a:extLst>
          </p:cNvPr>
          <p:cNvSpPr>
            <a:spLocks noGrp="1"/>
          </p:cNvSpPr>
          <p:nvPr>
            <p:ph idx="1"/>
          </p:nvPr>
        </p:nvSpPr>
        <p:spPr>
          <a:xfrm>
            <a:off x="838200" y="1847850"/>
            <a:ext cx="10515600" cy="4351338"/>
          </a:xfrm>
        </p:spPr>
        <p:txBody>
          <a:bodyPr>
            <a:normAutofit/>
          </a:bodyPr>
          <a:lstStyle/>
          <a:p>
            <a:pPr marL="0" indent="0">
              <a:buNone/>
            </a:pPr>
            <a:r>
              <a:rPr lang="en-GB" sz="6600" dirty="0"/>
              <a:t>Part 3 </a:t>
            </a:r>
          </a:p>
          <a:p>
            <a:pPr marL="0" indent="0">
              <a:buNone/>
            </a:pPr>
            <a:r>
              <a:rPr lang="en-GB" sz="6600" dirty="0"/>
              <a:t>How a baby is born</a:t>
            </a:r>
          </a:p>
        </p:txBody>
      </p:sp>
      <p:sp>
        <p:nvSpPr>
          <p:cNvPr id="4" name="Footer Placeholder 3">
            <a:extLst>
              <a:ext uri="{FF2B5EF4-FFF2-40B4-BE49-F238E27FC236}">
                <a16:creationId xmlns:a16="http://schemas.microsoft.com/office/drawing/2014/main" id="{6D0AA485-76CE-46D9-B30C-8B5667798F7A}"/>
              </a:ext>
            </a:extLst>
          </p:cNvPr>
          <p:cNvSpPr>
            <a:spLocks noGrp="1"/>
          </p:cNvSpPr>
          <p:nvPr>
            <p:ph type="ftr" sz="quarter" idx="11"/>
          </p:nvPr>
        </p:nvSpPr>
        <p:spPr/>
        <p:txBody>
          <a:bodyPr/>
          <a:lstStyle/>
          <a:p>
            <a:r>
              <a:rPr lang="en-US"/>
              <a:t>rshp.scot</a:t>
            </a:r>
          </a:p>
        </p:txBody>
      </p:sp>
    </p:spTree>
    <p:extLst>
      <p:ext uri="{BB962C8B-B14F-4D97-AF65-F5344CB8AC3E}">
        <p14:creationId xmlns:p14="http://schemas.microsoft.com/office/powerpoint/2010/main" val="18586120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1131276" y="1035312"/>
            <a:ext cx="5759381" cy="4524315"/>
          </a:xfrm>
          <a:prstGeom prst="rect">
            <a:avLst/>
          </a:prstGeom>
        </p:spPr>
        <p:txBody>
          <a:bodyPr wrap="square">
            <a:spAutoFit/>
          </a:bodyPr>
          <a:lstStyle/>
          <a:p>
            <a:r>
              <a:rPr lang="en-GB" sz="3200" b="1" dirty="0"/>
              <a:t>How a baby is born. </a:t>
            </a:r>
          </a:p>
          <a:p>
            <a:r>
              <a:rPr lang="en-GB" sz="3200" dirty="0"/>
              <a:t>After 9 months of being safe and cosy inside the womb it is time for the baby to be born.</a:t>
            </a:r>
          </a:p>
          <a:p>
            <a:endParaRPr lang="en-GB" sz="3200" dirty="0"/>
          </a:p>
          <a:p>
            <a:r>
              <a:rPr lang="en-GB" sz="3200" dirty="0"/>
              <a:t>The baby changes its position so that the head is downwards getting ready to come out. </a:t>
            </a:r>
            <a:endParaRPr lang="en-US" sz="3200" dirty="0"/>
          </a:p>
          <a:p>
            <a:r>
              <a:rPr lang="en-GB" sz="3200" dirty="0"/>
              <a:t> </a:t>
            </a:r>
          </a:p>
        </p:txBody>
      </p:sp>
      <p:pic>
        <p:nvPicPr>
          <p:cNvPr id="5" name="Picture 4" descr="A close up of a logo&#10;&#10;Description automatically generated">
            <a:extLst>
              <a:ext uri="{FF2B5EF4-FFF2-40B4-BE49-F238E27FC236}">
                <a16:creationId xmlns:a16="http://schemas.microsoft.com/office/drawing/2014/main" id="{B8B18E29-7BCF-4021-90EF-DEB2F08B696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24455" y="0"/>
            <a:ext cx="4436269" cy="6858000"/>
          </a:xfrm>
          <a:prstGeom prst="rect">
            <a:avLst/>
          </a:prstGeom>
        </p:spPr>
      </p:pic>
    </p:spTree>
    <p:extLst>
      <p:ext uri="{BB962C8B-B14F-4D97-AF65-F5344CB8AC3E}">
        <p14:creationId xmlns:p14="http://schemas.microsoft.com/office/powerpoint/2010/main" val="16579224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1062166" y="1849211"/>
            <a:ext cx="4299543" cy="2554545"/>
          </a:xfrm>
          <a:prstGeom prst="rect">
            <a:avLst/>
          </a:prstGeom>
        </p:spPr>
        <p:txBody>
          <a:bodyPr wrap="square">
            <a:spAutoFit/>
          </a:bodyPr>
          <a:lstStyle/>
          <a:p>
            <a:r>
              <a:rPr lang="en-GB" sz="3200" dirty="0"/>
              <a:t>The woman feels some pains in her tummy and she feels the need to push down so that the baby can come out.</a:t>
            </a:r>
          </a:p>
        </p:txBody>
      </p:sp>
      <p:pic>
        <p:nvPicPr>
          <p:cNvPr id="5" name="Picture 4">
            <a:extLst>
              <a:ext uri="{FF2B5EF4-FFF2-40B4-BE49-F238E27FC236}">
                <a16:creationId xmlns:a16="http://schemas.microsoft.com/office/drawing/2014/main" id="{C59C36AE-C97B-3742-A9D0-AC0A208AFEE4}"/>
              </a:ext>
            </a:extLst>
          </p:cNvPr>
          <p:cNvPicPr/>
          <p:nvPr/>
        </p:nvPicPr>
        <p:blipFill>
          <a:blip r:embed="rId3" cstate="print">
            <a:extLst>
              <a:ext uri="{28A0092B-C50C-407E-A947-70E740481C1C}">
                <a14:useLocalDpi xmlns:a14="http://schemas.microsoft.com/office/drawing/2010/main"/>
              </a:ext>
            </a:extLst>
          </a:blip>
          <a:srcRect/>
          <a:stretch>
            <a:fillRect/>
          </a:stretch>
        </p:blipFill>
        <p:spPr bwMode="auto">
          <a:xfrm>
            <a:off x="6837817" y="530675"/>
            <a:ext cx="4114800" cy="5482911"/>
          </a:xfrm>
          <a:prstGeom prst="rect">
            <a:avLst/>
          </a:prstGeom>
          <a:noFill/>
          <a:ln>
            <a:noFill/>
          </a:ln>
        </p:spPr>
      </p:pic>
    </p:spTree>
    <p:extLst>
      <p:ext uri="{BB962C8B-B14F-4D97-AF65-F5344CB8AC3E}">
        <p14:creationId xmlns:p14="http://schemas.microsoft.com/office/powerpoint/2010/main" val="24355730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577423" y="469061"/>
            <a:ext cx="3777608" cy="6001643"/>
          </a:xfrm>
          <a:prstGeom prst="rect">
            <a:avLst/>
          </a:prstGeom>
        </p:spPr>
        <p:txBody>
          <a:bodyPr wrap="square">
            <a:spAutoFit/>
          </a:bodyPr>
          <a:lstStyle/>
          <a:p>
            <a:r>
              <a:rPr lang="en-GB" sz="3200" dirty="0"/>
              <a:t>The baby comes down from the womb out of the woman’s vagina. This can take a few hours. </a:t>
            </a:r>
          </a:p>
          <a:p>
            <a:endParaRPr lang="en-GB" sz="3200" dirty="0"/>
          </a:p>
          <a:p>
            <a:r>
              <a:rPr lang="en-GB" sz="3200" dirty="0"/>
              <a:t>If the baby is unable to come out of the woman’s vagina then her tummy might be cut open instead. This is called a caesarean. </a:t>
            </a:r>
          </a:p>
        </p:txBody>
      </p:sp>
      <p:pic>
        <p:nvPicPr>
          <p:cNvPr id="7" name="Picture 6" descr="A person holding a baby&#10;&#10;Description automatically generated">
            <a:extLst>
              <a:ext uri="{FF2B5EF4-FFF2-40B4-BE49-F238E27FC236}">
                <a16:creationId xmlns:a16="http://schemas.microsoft.com/office/drawing/2014/main" id="{F84828C6-1F6E-48EB-97E3-063D8AF3FFC5}"/>
              </a:ext>
            </a:extLst>
          </p:cNvPr>
          <p:cNvPicPr>
            <a:picLocks noChangeAspect="1"/>
          </p:cNvPicPr>
          <p:nvPr/>
        </p:nvPicPr>
        <p:blipFill>
          <a:blip r:embed="rId3"/>
          <a:stretch>
            <a:fillRect/>
          </a:stretch>
        </p:blipFill>
        <p:spPr>
          <a:xfrm>
            <a:off x="4723731" y="1035311"/>
            <a:ext cx="6784597" cy="4532112"/>
          </a:xfrm>
          <a:prstGeom prst="rect">
            <a:avLst/>
          </a:prstGeom>
        </p:spPr>
      </p:pic>
    </p:spTree>
    <p:extLst>
      <p:ext uri="{BB962C8B-B14F-4D97-AF65-F5344CB8AC3E}">
        <p14:creationId xmlns:p14="http://schemas.microsoft.com/office/powerpoint/2010/main" val="12947082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721782" y="1460269"/>
            <a:ext cx="3912843" cy="1569660"/>
          </a:xfrm>
          <a:prstGeom prst="rect">
            <a:avLst/>
          </a:prstGeom>
        </p:spPr>
        <p:txBody>
          <a:bodyPr wrap="square">
            <a:spAutoFit/>
          </a:bodyPr>
          <a:lstStyle/>
          <a:p>
            <a:r>
              <a:rPr lang="en-GB" sz="3200" dirty="0"/>
              <a:t>The baby will cry as it leaves the womb and enters the world.</a:t>
            </a:r>
          </a:p>
        </p:txBody>
      </p:sp>
      <p:pic>
        <p:nvPicPr>
          <p:cNvPr id="5" name="Picture 4" descr="A picture containing person, indoor, sitting, boy&#10;&#10;Description automatically generated">
            <a:extLst>
              <a:ext uri="{FF2B5EF4-FFF2-40B4-BE49-F238E27FC236}">
                <a16:creationId xmlns:a16="http://schemas.microsoft.com/office/drawing/2014/main" id="{71CFC20E-C356-4515-812A-37A0F91991A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34625" y="1300644"/>
            <a:ext cx="7114786" cy="4002067"/>
          </a:xfrm>
          <a:prstGeom prst="rect">
            <a:avLst/>
          </a:prstGeom>
        </p:spPr>
      </p:pic>
    </p:spTree>
    <p:extLst>
      <p:ext uri="{BB962C8B-B14F-4D97-AF65-F5344CB8AC3E}">
        <p14:creationId xmlns:p14="http://schemas.microsoft.com/office/powerpoint/2010/main" val="18514514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916978" y="2072635"/>
            <a:ext cx="3464787" cy="2062103"/>
          </a:xfrm>
          <a:prstGeom prst="rect">
            <a:avLst/>
          </a:prstGeom>
        </p:spPr>
        <p:txBody>
          <a:bodyPr wrap="square">
            <a:spAutoFit/>
          </a:bodyPr>
          <a:lstStyle/>
          <a:p>
            <a:r>
              <a:rPr lang="en-GB" sz="3200" dirty="0"/>
              <a:t>The umbilical cord is cut and then the baby is separate from the mum. </a:t>
            </a:r>
          </a:p>
        </p:txBody>
      </p:sp>
      <p:pic>
        <p:nvPicPr>
          <p:cNvPr id="6" name="Picture 5" descr="A picture containing person, indoor, wall&#10;&#10;Description automatically generated">
            <a:extLst>
              <a:ext uri="{FF2B5EF4-FFF2-40B4-BE49-F238E27FC236}">
                <a16:creationId xmlns:a16="http://schemas.microsoft.com/office/drawing/2014/main" id="{E20F955F-EFCD-47A7-B8C6-6D4091F8F4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29554" y="1202022"/>
            <a:ext cx="7015079" cy="4676719"/>
          </a:xfrm>
          <a:prstGeom prst="rect">
            <a:avLst/>
          </a:prstGeom>
        </p:spPr>
      </p:pic>
    </p:spTree>
    <p:extLst>
      <p:ext uri="{BB962C8B-B14F-4D97-AF65-F5344CB8AC3E}">
        <p14:creationId xmlns:p14="http://schemas.microsoft.com/office/powerpoint/2010/main" val="35624508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816143" y="1015293"/>
            <a:ext cx="4218844" cy="4524315"/>
          </a:xfrm>
          <a:prstGeom prst="rect">
            <a:avLst/>
          </a:prstGeom>
        </p:spPr>
        <p:txBody>
          <a:bodyPr wrap="square">
            <a:spAutoFit/>
          </a:bodyPr>
          <a:lstStyle/>
          <a:p>
            <a:r>
              <a:rPr lang="en-GB" sz="3200" dirty="0"/>
              <a:t>Some babies are born in hospital. </a:t>
            </a:r>
          </a:p>
          <a:p>
            <a:r>
              <a:rPr lang="en-GB" sz="3200" dirty="0"/>
              <a:t>Some babies are born at home. </a:t>
            </a:r>
          </a:p>
          <a:p>
            <a:r>
              <a:rPr lang="en-GB" sz="3200" dirty="0"/>
              <a:t>The dad or partner or friend or other family member can be there to help and support the woman.</a:t>
            </a:r>
          </a:p>
        </p:txBody>
      </p:sp>
      <p:pic>
        <p:nvPicPr>
          <p:cNvPr id="5" name="Picture 4" descr="A person lying on a bed&#10;&#10;Description automatically generated">
            <a:extLst>
              <a:ext uri="{FF2B5EF4-FFF2-40B4-BE49-F238E27FC236}">
                <a16:creationId xmlns:a16="http://schemas.microsoft.com/office/drawing/2014/main" id="{EB304AF2-443D-4B63-953F-10A22844AA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89546" y="1300559"/>
            <a:ext cx="5927708" cy="3953781"/>
          </a:xfrm>
          <a:prstGeom prst="rect">
            <a:avLst/>
          </a:prstGeom>
        </p:spPr>
      </p:pic>
    </p:spTree>
    <p:extLst>
      <p:ext uri="{BB962C8B-B14F-4D97-AF65-F5344CB8AC3E}">
        <p14:creationId xmlns:p14="http://schemas.microsoft.com/office/powerpoint/2010/main" val="28493065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a:solidFill>
                  <a:schemeClr val="tx1"/>
                </a:solidFill>
              </a:rPr>
              <a:t>rshp.scot</a:t>
            </a:r>
            <a:endParaRPr lang="en-US" dirty="0">
              <a:solidFill>
                <a:schemeClr val="tx1"/>
              </a:solidFill>
            </a:endParaRPr>
          </a:p>
        </p:txBody>
      </p:sp>
      <p:sp>
        <p:nvSpPr>
          <p:cNvPr id="3" name="Rectangle 2">
            <a:extLst>
              <a:ext uri="{FF2B5EF4-FFF2-40B4-BE49-F238E27FC236}">
                <a16:creationId xmlns:a16="http://schemas.microsoft.com/office/drawing/2014/main" id="{9A8E6F1C-0B63-0A43-BF4F-D7719ED3FB92}"/>
              </a:ext>
            </a:extLst>
          </p:cNvPr>
          <p:cNvSpPr/>
          <p:nvPr/>
        </p:nvSpPr>
        <p:spPr>
          <a:xfrm>
            <a:off x="2177592" y="459633"/>
            <a:ext cx="8672660" cy="646331"/>
          </a:xfrm>
          <a:prstGeom prst="rect">
            <a:avLst/>
          </a:prstGeom>
        </p:spPr>
        <p:txBody>
          <a:bodyPr wrap="square">
            <a:spAutoFit/>
          </a:bodyPr>
          <a:lstStyle/>
          <a:p>
            <a:r>
              <a:rPr lang="en-GB" sz="3600" b="1" dirty="0"/>
              <a:t>Isn’t it amazing how human life begins!</a:t>
            </a:r>
          </a:p>
        </p:txBody>
      </p:sp>
      <p:pic>
        <p:nvPicPr>
          <p:cNvPr id="6" name="Picture 5" descr="A picture containing person, indoor, orange, small&#10;&#10;Description automatically generated">
            <a:extLst>
              <a:ext uri="{FF2B5EF4-FFF2-40B4-BE49-F238E27FC236}">
                <a16:creationId xmlns:a16="http://schemas.microsoft.com/office/drawing/2014/main" id="{4EF72A83-3DF9-4F35-918B-52D9004564D2}"/>
              </a:ext>
            </a:extLst>
          </p:cNvPr>
          <p:cNvPicPr>
            <a:picLocks noChangeAspect="1"/>
          </p:cNvPicPr>
          <p:nvPr/>
        </p:nvPicPr>
        <p:blipFill>
          <a:blip r:embed="rId3"/>
          <a:stretch>
            <a:fillRect/>
          </a:stretch>
        </p:blipFill>
        <p:spPr>
          <a:xfrm>
            <a:off x="2052579" y="1105964"/>
            <a:ext cx="7883462" cy="5250386"/>
          </a:xfrm>
          <a:prstGeom prst="rect">
            <a:avLst/>
          </a:prstGeom>
        </p:spPr>
      </p:pic>
    </p:spTree>
    <p:extLst>
      <p:ext uri="{BB962C8B-B14F-4D97-AF65-F5344CB8AC3E}">
        <p14:creationId xmlns:p14="http://schemas.microsoft.com/office/powerpoint/2010/main" val="13358147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E161F-8870-44CF-B82F-D91BF8B882B2}"/>
              </a:ext>
            </a:extLst>
          </p:cNvPr>
          <p:cNvSpPr>
            <a:spLocks noGrp="1"/>
          </p:cNvSpPr>
          <p:nvPr>
            <p:ph type="ctrTitle"/>
          </p:nvPr>
        </p:nvSpPr>
        <p:spPr>
          <a:xfrm>
            <a:off x="1524000" y="1132091"/>
            <a:ext cx="9144000" cy="1754002"/>
          </a:xfrm>
        </p:spPr>
        <p:txBody>
          <a:bodyPr/>
          <a:lstStyle/>
          <a:p>
            <a:r>
              <a:rPr lang="en-GB" b="1" dirty="0"/>
              <a:t>What babies need</a:t>
            </a:r>
          </a:p>
        </p:txBody>
      </p:sp>
      <p:sp>
        <p:nvSpPr>
          <p:cNvPr id="3" name="Subtitle 2">
            <a:extLst>
              <a:ext uri="{FF2B5EF4-FFF2-40B4-BE49-F238E27FC236}">
                <a16:creationId xmlns:a16="http://schemas.microsoft.com/office/drawing/2014/main" id="{E6135198-8B40-4998-84A2-5019259B9714}"/>
              </a:ext>
            </a:extLst>
          </p:cNvPr>
          <p:cNvSpPr>
            <a:spLocks noGrp="1"/>
          </p:cNvSpPr>
          <p:nvPr>
            <p:ph type="subTitle" idx="1"/>
          </p:nvPr>
        </p:nvSpPr>
        <p:spPr/>
        <p:txBody>
          <a:bodyPr>
            <a:normAutofit/>
          </a:bodyPr>
          <a:lstStyle/>
          <a:p>
            <a:pPr algn="l"/>
            <a:endParaRPr lang="en-GB" dirty="0"/>
          </a:p>
        </p:txBody>
      </p:sp>
    </p:spTree>
    <p:extLst>
      <p:ext uri="{BB962C8B-B14F-4D97-AF65-F5344CB8AC3E}">
        <p14:creationId xmlns:p14="http://schemas.microsoft.com/office/powerpoint/2010/main" val="31038217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4057" y="667657"/>
            <a:ext cx="9855200" cy="3539430"/>
          </a:xfrm>
          <a:prstGeom prst="rect">
            <a:avLst/>
          </a:prstGeom>
        </p:spPr>
        <p:txBody>
          <a:bodyPr wrap="square">
            <a:spAutoFit/>
          </a:bodyPr>
          <a:lstStyle/>
          <a:p>
            <a:pPr marL="285750" lvl="0" indent="-285750">
              <a:buFont typeface="Arial" panose="020B0604020202020204" pitchFamily="34" charset="0"/>
              <a:buChar char="•"/>
            </a:pPr>
            <a:r>
              <a:rPr lang="en-GB" sz="3200" dirty="0"/>
              <a:t>I can explain how human life begins, what pregnancy is and how a baby is born.</a:t>
            </a:r>
          </a:p>
          <a:p>
            <a:pPr marL="285750" lvl="0" indent="-285750">
              <a:buFont typeface="Arial" panose="020B0604020202020204" pitchFamily="34" charset="0"/>
              <a:buChar char="•"/>
            </a:pPr>
            <a:r>
              <a:rPr lang="en-GB" sz="3200" dirty="0"/>
              <a:t>I know, understand and can discuss some of a baby’s basic needs such as feeding, changing, washing, cuddling and sleeping.</a:t>
            </a:r>
          </a:p>
          <a:p>
            <a:pPr marL="285750" lvl="0" indent="-285750">
              <a:buFont typeface="Arial" panose="020B0604020202020204" pitchFamily="34" charset="0"/>
              <a:buChar char="•"/>
            </a:pPr>
            <a:r>
              <a:rPr lang="en-GB" sz="3200" dirty="0"/>
              <a:t>I can demonstrate some basic skills needed to look after a baby.</a:t>
            </a:r>
          </a:p>
        </p:txBody>
      </p:sp>
    </p:spTree>
    <p:extLst>
      <p:ext uri="{BB962C8B-B14F-4D97-AF65-F5344CB8AC3E}">
        <p14:creationId xmlns:p14="http://schemas.microsoft.com/office/powerpoint/2010/main" val="31534225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124A71-4175-49D7-9512-1CC4094426F5}"/>
              </a:ext>
            </a:extLst>
          </p:cNvPr>
          <p:cNvSpPr>
            <a:spLocks noGrp="1"/>
          </p:cNvSpPr>
          <p:nvPr>
            <p:ph idx="1"/>
          </p:nvPr>
        </p:nvSpPr>
        <p:spPr>
          <a:xfrm>
            <a:off x="677506" y="857250"/>
            <a:ext cx="3651466" cy="3785419"/>
          </a:xfrm>
        </p:spPr>
        <p:txBody>
          <a:bodyPr>
            <a:noAutofit/>
          </a:bodyPr>
          <a:lstStyle/>
          <a:p>
            <a:pPr marL="0" indent="0">
              <a:buNone/>
            </a:pPr>
            <a:r>
              <a:rPr lang="en-GB" sz="2400" b="1" dirty="0"/>
              <a:t>Getting ready for a baby</a:t>
            </a:r>
            <a:endParaRPr lang="en-GB" sz="2400" dirty="0"/>
          </a:p>
          <a:p>
            <a:pPr marL="0" indent="0">
              <a:buNone/>
            </a:pPr>
            <a:r>
              <a:rPr lang="en-GB" sz="2400" dirty="0"/>
              <a:t>Imagine that you are planning for the arrival of a new baby. </a:t>
            </a:r>
          </a:p>
          <a:p>
            <a:pPr marL="0" indent="0">
              <a:buNone/>
            </a:pPr>
            <a:r>
              <a:rPr lang="en-GB" sz="2400" dirty="0"/>
              <a:t>Work together to make a list of all the things a family needs to do to prepare for their baby.</a:t>
            </a:r>
          </a:p>
        </p:txBody>
      </p:sp>
      <p:pic>
        <p:nvPicPr>
          <p:cNvPr id="5" name="Picture 4" descr="A baby lying on a bed&#10;&#10;Description automatically generated">
            <a:extLst>
              <a:ext uri="{FF2B5EF4-FFF2-40B4-BE49-F238E27FC236}">
                <a16:creationId xmlns:a16="http://schemas.microsoft.com/office/drawing/2014/main" id="{FCF8215F-4526-4A6A-99E6-D096B73F01C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4639056" y="10"/>
            <a:ext cx="7552944" cy="6857990"/>
          </a:xfrm>
          <a:prstGeom prst="rect">
            <a:avLst/>
          </a:prstGeom>
          <a:effectLst/>
        </p:spPr>
      </p:pic>
    </p:spTree>
    <p:extLst>
      <p:ext uri="{BB962C8B-B14F-4D97-AF65-F5344CB8AC3E}">
        <p14:creationId xmlns:p14="http://schemas.microsoft.com/office/powerpoint/2010/main" val="17617715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778516-B845-46AC-ACE7-B5EB16C3F5E2}"/>
              </a:ext>
            </a:extLst>
          </p:cNvPr>
          <p:cNvSpPr>
            <a:spLocks noGrp="1"/>
          </p:cNvSpPr>
          <p:nvPr>
            <p:ph idx="1"/>
          </p:nvPr>
        </p:nvSpPr>
        <p:spPr>
          <a:xfrm>
            <a:off x="677506" y="1619250"/>
            <a:ext cx="3651466" cy="3785419"/>
          </a:xfrm>
        </p:spPr>
        <p:txBody>
          <a:bodyPr>
            <a:normAutofit/>
          </a:bodyPr>
          <a:lstStyle/>
          <a:p>
            <a:pPr marL="0" indent="0">
              <a:buNone/>
            </a:pPr>
            <a:r>
              <a:rPr lang="en-GB" sz="2400" dirty="0"/>
              <a:t>Baby crying sound: </a:t>
            </a:r>
            <a:r>
              <a:rPr lang="en-GB" sz="2400" u="sng" dirty="0">
                <a:hlinkClick r:id="rId2"/>
              </a:rPr>
              <a:t>https://youtu.be/SuGyPmzHUBE</a:t>
            </a:r>
            <a:endParaRPr lang="en-GB" sz="2400" u="sng" dirty="0"/>
          </a:p>
          <a:p>
            <a:pPr marL="0" indent="0">
              <a:buNone/>
            </a:pPr>
            <a:endParaRPr lang="en-GB" sz="2400" b="1" u="sng" dirty="0"/>
          </a:p>
          <a:p>
            <a:pPr marL="0" indent="0">
              <a:buNone/>
            </a:pPr>
            <a:endParaRPr lang="en-GB" sz="2400" b="1" dirty="0"/>
          </a:p>
        </p:txBody>
      </p:sp>
      <p:pic>
        <p:nvPicPr>
          <p:cNvPr id="5" name="Picture 4" descr="A hand holding a baby&#10;&#10;Description automatically generated">
            <a:extLst>
              <a:ext uri="{FF2B5EF4-FFF2-40B4-BE49-F238E27FC236}">
                <a16:creationId xmlns:a16="http://schemas.microsoft.com/office/drawing/2014/main" id="{71A51083-1DD4-4EA7-A294-157054BD80E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39056" y="10"/>
            <a:ext cx="7552944" cy="6857990"/>
          </a:xfrm>
          <a:prstGeom prst="rect">
            <a:avLst/>
          </a:prstGeom>
          <a:effectLst/>
        </p:spPr>
      </p:pic>
    </p:spTree>
    <p:extLst>
      <p:ext uri="{BB962C8B-B14F-4D97-AF65-F5344CB8AC3E}">
        <p14:creationId xmlns:p14="http://schemas.microsoft.com/office/powerpoint/2010/main" val="62085577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4038600" y="6356350"/>
            <a:ext cx="4114800" cy="365125"/>
          </a:xfrm>
        </p:spPr>
        <p:txBody>
          <a:bodyPr/>
          <a:lstStyle/>
          <a:p>
            <a:r>
              <a:rPr lang="en-US"/>
              <a:t>rshp.scot</a:t>
            </a:r>
          </a:p>
        </p:txBody>
      </p:sp>
      <p:sp>
        <p:nvSpPr>
          <p:cNvPr id="6" name="Content Placeholder 2">
            <a:extLst>
              <a:ext uri="{FF2B5EF4-FFF2-40B4-BE49-F238E27FC236}">
                <a16:creationId xmlns:a16="http://schemas.microsoft.com/office/drawing/2014/main" id="{BE55C85D-4DF6-EA4F-88B2-C2DB8B8ABDE0}"/>
              </a:ext>
            </a:extLst>
          </p:cNvPr>
          <p:cNvSpPr txBox="1">
            <a:spLocks/>
          </p:cNvSpPr>
          <p:nvPr/>
        </p:nvSpPr>
        <p:spPr>
          <a:xfrm>
            <a:off x="801227" y="916081"/>
            <a:ext cx="4853849" cy="4809323"/>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b="1" dirty="0"/>
              <a:t>Breastfeeding is good for baby and mum</a:t>
            </a:r>
            <a:endParaRPr lang="en-GB" dirty="0"/>
          </a:p>
          <a:p>
            <a:pPr marL="0" lvl="0" indent="0">
              <a:buNone/>
            </a:pPr>
            <a:r>
              <a:rPr lang="en-GB" dirty="0"/>
              <a:t>Breast milk is tailor-made for the baby and gives them all the nutrients they need.</a:t>
            </a:r>
          </a:p>
          <a:p>
            <a:pPr marL="0" lvl="0" indent="0">
              <a:buNone/>
            </a:pPr>
            <a:r>
              <a:rPr lang="en-GB" dirty="0"/>
              <a:t>Breast milk helps the baby to fight illness and infection. Breast milk is at the perfect temperature and is very easy to do anywhere with little preparation required. </a:t>
            </a:r>
          </a:p>
          <a:p>
            <a:pPr marL="0" lvl="0" indent="0">
              <a:buNone/>
            </a:pPr>
            <a:endParaRPr lang="en-GB" dirty="0"/>
          </a:p>
          <a:p>
            <a:pPr marL="0" indent="0">
              <a:lnSpc>
                <a:spcPct val="100000"/>
              </a:lnSpc>
              <a:spcBef>
                <a:spcPts val="0"/>
              </a:spcBef>
              <a:buNone/>
            </a:pPr>
            <a:r>
              <a:rPr lang="en-GB" dirty="0"/>
              <a:t>Sometimes babies are bottle fed instead. This requires quite a bit of preparation but it does mean anyone can do it.</a:t>
            </a:r>
            <a:endParaRPr lang="en-US" b="1" dirty="0">
              <a:solidFill>
                <a:srgbClr val="000000"/>
              </a:solidFill>
            </a:endParaRPr>
          </a:p>
        </p:txBody>
      </p:sp>
      <p:pic>
        <p:nvPicPr>
          <p:cNvPr id="5" name="Picture 4">
            <a:extLst>
              <a:ext uri="{FF2B5EF4-FFF2-40B4-BE49-F238E27FC236}">
                <a16:creationId xmlns:a16="http://schemas.microsoft.com/office/drawing/2014/main" id="{ECA875D5-E88D-4E19-B3E7-666936C4762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12640" y="714087"/>
            <a:ext cx="4795402" cy="5011317"/>
          </a:xfrm>
          <a:prstGeom prst="rect">
            <a:avLst/>
          </a:prstGeom>
        </p:spPr>
      </p:pic>
    </p:spTree>
    <p:extLst>
      <p:ext uri="{BB962C8B-B14F-4D97-AF65-F5344CB8AC3E}">
        <p14:creationId xmlns:p14="http://schemas.microsoft.com/office/powerpoint/2010/main" val="7778225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DD1882-8490-4A6B-BB8C-AE99D2195BB2}"/>
              </a:ext>
            </a:extLst>
          </p:cNvPr>
          <p:cNvSpPr>
            <a:spLocks noGrp="1"/>
          </p:cNvSpPr>
          <p:nvPr>
            <p:ph idx="1"/>
          </p:nvPr>
        </p:nvSpPr>
        <p:spPr>
          <a:xfrm>
            <a:off x="544876" y="1859643"/>
            <a:ext cx="3697510" cy="4814119"/>
          </a:xfrm>
        </p:spPr>
        <p:txBody>
          <a:bodyPr>
            <a:normAutofit/>
          </a:bodyPr>
          <a:lstStyle/>
          <a:p>
            <a:pPr marL="0" indent="0">
              <a:buClr>
                <a:srgbClr val="A4885A"/>
              </a:buClr>
              <a:buNone/>
            </a:pPr>
            <a:r>
              <a:rPr lang="en-GB" sz="3200" b="1" dirty="0"/>
              <a:t>Other than milk, what else do you think a </a:t>
            </a:r>
            <a:r>
              <a:rPr lang="en-GB" sz="3200" b="1" dirty="0" err="1"/>
              <a:t>newborn</a:t>
            </a:r>
            <a:r>
              <a:rPr lang="en-GB" sz="3200" b="1" dirty="0"/>
              <a:t> baby might need?</a:t>
            </a:r>
          </a:p>
        </p:txBody>
      </p:sp>
      <p:sp>
        <p:nvSpPr>
          <p:cNvPr id="17" name="Rectangle 16">
            <a:extLst>
              <a:ext uri="{FF2B5EF4-FFF2-40B4-BE49-F238E27FC236}">
                <a16:creationId xmlns:a16="http://schemas.microsoft.com/office/drawing/2014/main" id="{45BEE692-38FF-45D5-BACD-3ED0107AB1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246" y="0"/>
            <a:ext cx="7559754" cy="6858000"/>
          </a:xfrm>
          <a:prstGeom prst="rect">
            <a:avLst/>
          </a:prstGeom>
          <a:solidFill>
            <a:srgbClr val="A488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9">
            <a:extLst>
              <a:ext uri="{FF2B5EF4-FFF2-40B4-BE49-F238E27FC236}">
                <a16:creationId xmlns:a16="http://schemas.microsoft.com/office/drawing/2014/main" id="{FFC0ABB7-3FF2-48CA-AF41-7C90BA14B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2995" y="484632"/>
            <a:ext cx="6709145"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baby lying on a bed&#10;&#10;Description automatically generated">
            <a:extLst>
              <a:ext uri="{FF2B5EF4-FFF2-40B4-BE49-F238E27FC236}">
                <a16:creationId xmlns:a16="http://schemas.microsoft.com/office/drawing/2014/main" id="{5228415A-76C6-4C87-A7FA-BD17A30E5CD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3"/>
          <a:stretch/>
        </p:blipFill>
        <p:spPr>
          <a:xfrm>
            <a:off x="5414729" y="2989903"/>
            <a:ext cx="3603723" cy="2922096"/>
          </a:xfrm>
          <a:prstGeom prst="rect">
            <a:avLst/>
          </a:prstGeom>
        </p:spPr>
      </p:pic>
      <p:pic>
        <p:nvPicPr>
          <p:cNvPr id="5" name="Picture 4" descr="A baby lying on a bed&#10;&#10;Description automatically generated">
            <a:extLst>
              <a:ext uri="{FF2B5EF4-FFF2-40B4-BE49-F238E27FC236}">
                <a16:creationId xmlns:a16="http://schemas.microsoft.com/office/drawing/2014/main" id="{357A4565-4F88-4907-B26E-7536221B139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173937" y="827678"/>
            <a:ext cx="2315724" cy="5086759"/>
          </a:xfrm>
          <a:prstGeom prst="rect">
            <a:avLst/>
          </a:prstGeom>
        </p:spPr>
      </p:pic>
      <p:pic>
        <p:nvPicPr>
          <p:cNvPr id="4" name="Picture 3" descr="A baby looking at the camera&#10;&#10;Description automatically generated">
            <a:extLst>
              <a:ext uri="{FF2B5EF4-FFF2-40B4-BE49-F238E27FC236}">
                <a16:creationId xmlns:a16="http://schemas.microsoft.com/office/drawing/2014/main" id="{BA565608-FF54-44F3-8889-FD508D8948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14729" y="535426"/>
            <a:ext cx="3603723" cy="2403683"/>
          </a:xfrm>
          <a:prstGeom prst="rect">
            <a:avLst/>
          </a:prstGeom>
        </p:spPr>
      </p:pic>
    </p:spTree>
    <p:extLst>
      <p:ext uri="{BB962C8B-B14F-4D97-AF65-F5344CB8AC3E}">
        <p14:creationId xmlns:p14="http://schemas.microsoft.com/office/powerpoint/2010/main" val="12664228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65053-9149-4819-8AFE-BC346C15DFA9}"/>
              </a:ext>
            </a:extLst>
          </p:cNvPr>
          <p:cNvSpPr>
            <a:spLocks noGrp="1"/>
          </p:cNvSpPr>
          <p:nvPr>
            <p:ph idx="1"/>
          </p:nvPr>
        </p:nvSpPr>
        <p:spPr>
          <a:xfrm>
            <a:off x="5219700" y="790575"/>
            <a:ext cx="6134100" cy="5386388"/>
          </a:xfrm>
        </p:spPr>
        <p:txBody>
          <a:bodyPr/>
          <a:lstStyle/>
          <a:p>
            <a:pPr marL="0" indent="0">
              <a:buNone/>
            </a:pPr>
            <a:r>
              <a:rPr lang="en-GB" dirty="0"/>
              <a:t>24 hours with a new born baby </a:t>
            </a:r>
          </a:p>
          <a:p>
            <a:pPr marL="0" indent="0">
              <a:buNone/>
            </a:pPr>
            <a:r>
              <a:rPr lang="en-GB" u="sng" dirty="0">
                <a:hlinkClick r:id="rId2"/>
              </a:rPr>
              <a:t>https://youtu.be/m9QndNXcnCU</a:t>
            </a:r>
            <a:endParaRPr lang="en-GB" dirty="0"/>
          </a:p>
          <a:p>
            <a:endParaRPr lang="en-GB" dirty="0"/>
          </a:p>
        </p:txBody>
      </p:sp>
      <p:pic>
        <p:nvPicPr>
          <p:cNvPr id="4" name="Picture 3">
            <a:extLst>
              <a:ext uri="{FF2B5EF4-FFF2-40B4-BE49-F238E27FC236}">
                <a16:creationId xmlns:a16="http://schemas.microsoft.com/office/drawing/2014/main" id="{826FB304-7B56-49A4-9C10-21134474CB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7049" y="1690688"/>
            <a:ext cx="3661831" cy="3524512"/>
          </a:xfrm>
          <a:prstGeom prst="rect">
            <a:avLst/>
          </a:prstGeom>
        </p:spPr>
      </p:pic>
      <p:pic>
        <p:nvPicPr>
          <p:cNvPr id="6" name="Picture 5" descr="A picture containing person, indoor&#10;&#10;Description automatically generated">
            <a:extLst>
              <a:ext uri="{FF2B5EF4-FFF2-40B4-BE49-F238E27FC236}">
                <a16:creationId xmlns:a16="http://schemas.microsoft.com/office/drawing/2014/main" id="{6F20BAFB-3BE9-47B8-A84E-D5D3096B47B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19700" y="2165985"/>
            <a:ext cx="5852160" cy="3901440"/>
          </a:xfrm>
          <a:prstGeom prst="rect">
            <a:avLst/>
          </a:prstGeom>
        </p:spPr>
      </p:pic>
    </p:spTree>
    <p:extLst>
      <p:ext uri="{BB962C8B-B14F-4D97-AF65-F5344CB8AC3E}">
        <p14:creationId xmlns:p14="http://schemas.microsoft.com/office/powerpoint/2010/main" val="39935054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98F0B7-9C25-43FA-B401-3FF91A2882E4}"/>
              </a:ext>
            </a:extLst>
          </p:cNvPr>
          <p:cNvSpPr>
            <a:spLocks noGrp="1"/>
          </p:cNvSpPr>
          <p:nvPr>
            <p:ph idx="1"/>
          </p:nvPr>
        </p:nvSpPr>
        <p:spPr>
          <a:xfrm>
            <a:off x="828067" y="1649040"/>
            <a:ext cx="5791200" cy="4119563"/>
          </a:xfrm>
        </p:spPr>
        <p:txBody>
          <a:bodyPr>
            <a:normAutofit/>
          </a:bodyPr>
          <a:lstStyle/>
          <a:p>
            <a:pPr marL="0" indent="0">
              <a:buNone/>
            </a:pPr>
            <a:r>
              <a:rPr lang="en-GB" sz="2400" dirty="0"/>
              <a:t>What would be the best thing about being a mum or dad? </a:t>
            </a:r>
          </a:p>
          <a:p>
            <a:pPr marL="0" indent="0">
              <a:buNone/>
            </a:pPr>
            <a:endParaRPr lang="en-GB" sz="2400" dirty="0"/>
          </a:p>
          <a:p>
            <a:pPr marL="0" indent="0">
              <a:buNone/>
            </a:pPr>
            <a:r>
              <a:rPr lang="en-GB" sz="2400" dirty="0"/>
              <a:t>What would be the hardest thing about looking after a baby? </a:t>
            </a:r>
          </a:p>
          <a:p>
            <a:pPr marL="0" indent="0">
              <a:buNone/>
            </a:pPr>
            <a:endParaRPr lang="en-GB" sz="2400" dirty="0"/>
          </a:p>
          <a:p>
            <a:pPr marL="0" indent="0">
              <a:buNone/>
            </a:pPr>
            <a:r>
              <a:rPr lang="en-GB" sz="2400" dirty="0"/>
              <a:t>Who thinks they would like to be a parent one day?</a:t>
            </a:r>
          </a:p>
        </p:txBody>
      </p:sp>
      <p:pic>
        <p:nvPicPr>
          <p:cNvPr id="5" name="Picture 4" descr="A person lying on a bed&#10;&#10;Description automatically generated">
            <a:extLst>
              <a:ext uri="{FF2B5EF4-FFF2-40B4-BE49-F238E27FC236}">
                <a16:creationId xmlns:a16="http://schemas.microsoft.com/office/drawing/2014/main" id="{F1651DCE-A8B6-45DB-8669-BF169DF7020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57408" y="150535"/>
            <a:ext cx="4929792" cy="3283960"/>
          </a:xfrm>
          <a:prstGeom prst="rect">
            <a:avLst/>
          </a:prstGeom>
        </p:spPr>
      </p:pic>
      <p:pic>
        <p:nvPicPr>
          <p:cNvPr id="7" name="Picture 6" descr="A person lying on a bed&#10;&#10;Description automatically generated">
            <a:extLst>
              <a:ext uri="{FF2B5EF4-FFF2-40B4-BE49-F238E27FC236}">
                <a16:creationId xmlns:a16="http://schemas.microsoft.com/office/drawing/2014/main" id="{67C20674-C17F-4984-81AB-65DA94A8536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57408" y="3549280"/>
            <a:ext cx="4929792" cy="3288171"/>
          </a:xfrm>
          <a:prstGeom prst="rect">
            <a:avLst/>
          </a:prstGeom>
        </p:spPr>
      </p:pic>
    </p:spTree>
    <p:extLst>
      <p:ext uri="{BB962C8B-B14F-4D97-AF65-F5344CB8AC3E}">
        <p14:creationId xmlns:p14="http://schemas.microsoft.com/office/powerpoint/2010/main" val="133814315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Visitor…</a:t>
            </a:r>
          </a:p>
        </p:txBody>
      </p:sp>
      <p:sp>
        <p:nvSpPr>
          <p:cNvPr id="3" name="Content Placeholder 2"/>
          <p:cNvSpPr>
            <a:spLocks noGrp="1"/>
          </p:cNvSpPr>
          <p:nvPr>
            <p:ph idx="1"/>
          </p:nvPr>
        </p:nvSpPr>
        <p:spPr/>
        <p:txBody>
          <a:bodyPr>
            <a:normAutofit/>
          </a:bodyPr>
          <a:lstStyle/>
          <a:p>
            <a:pPr algn="ctr"/>
            <a:r>
              <a:rPr lang="en-GB" sz="4000" dirty="0"/>
              <a:t>We will have a visitor to the classroom (or as an online session) to find out first hand about looking after a </a:t>
            </a:r>
            <a:r>
              <a:rPr lang="en-GB" sz="4000" dirty="0" err="1"/>
              <a:t>newborn</a:t>
            </a:r>
            <a:r>
              <a:rPr lang="en-GB" sz="4000" dirty="0"/>
              <a:t> and what it is really like. </a:t>
            </a:r>
          </a:p>
        </p:txBody>
      </p:sp>
    </p:spTree>
    <p:extLst>
      <p:ext uri="{BB962C8B-B14F-4D97-AF65-F5344CB8AC3E}">
        <p14:creationId xmlns:p14="http://schemas.microsoft.com/office/powerpoint/2010/main" val="35875975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344</TotalTime>
  <Words>2184</Words>
  <Application>Microsoft Office PowerPoint</Application>
  <PresentationFormat>Widescreen</PresentationFormat>
  <Paragraphs>193</Paragraphs>
  <Slides>61</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Arial</vt:lpstr>
      <vt:lpstr>Calibri</vt:lpstr>
      <vt:lpstr>Futura Medium</vt:lpstr>
      <vt:lpstr>nta</vt:lpstr>
      <vt:lpstr>Tw Cen MT</vt:lpstr>
      <vt:lpstr>Tw Cen MT Condensed</vt:lpstr>
      <vt:lpstr>Wingdings 3</vt:lpstr>
      <vt:lpstr>Integral</vt:lpstr>
      <vt:lpstr>SEX EDUcation </vt:lpstr>
      <vt:lpstr>What is Relationships and health education?</vt:lpstr>
      <vt:lpstr>Relationships education</vt:lpstr>
      <vt:lpstr>Health education</vt:lpstr>
      <vt:lpstr>What is sex education?</vt:lpstr>
      <vt:lpstr>PowerPoint Presentation</vt:lpstr>
      <vt:lpstr>Right to withdraw</vt:lpstr>
      <vt:lpstr>PowerPoint Presentation</vt:lpstr>
      <vt:lpstr>Recap: Names of parts of the body</vt:lpstr>
      <vt:lpstr>When we go through puberty what happens to:  Hair? Voices? Breasts? Skin? Smell? Body shape? </vt:lpstr>
      <vt:lpstr>PowerPoint Presentation</vt:lpstr>
      <vt:lpstr>PowerPoint Presentation</vt:lpstr>
      <vt:lpstr>What is sex?  Sex is something that adults can do when they love and care for each other. Sometimes people talk about ‘making love’. </vt:lpstr>
      <vt:lpstr> You must be 16 years or older to have sex.  </vt:lpstr>
      <vt:lpstr> When a couple want to have sex they will go to a private place like their bedroom.  They will kiss and cuddle and touch each other’s bodies. They will touch the private parts of each other’s bodies.    </vt:lpstr>
      <vt:lpstr>Sex should feel nice. Adults learn what they like and don’t like.</vt:lpstr>
      <vt:lpstr>When a man feels like he wants to have sex with his partner his penis will get hard, this is called an erection. </vt:lpstr>
      <vt:lpstr>When a woman feels like having sex with her partner her vulva and vagina might feel tingly and wet or slippery to touch.</vt:lpstr>
      <vt:lpstr>If a man and a woman are having sex, and they both want to do it, the man can put his penis inside a woman’s vagina and gently move his penis in and out. This should feel nice for both people.</vt:lpstr>
      <vt:lpstr>  For a man, sometimes a white liquid called semen will come out of his hard penis. This is called ejaculation. </vt:lpstr>
      <vt:lpstr>   If a man Ejaculates when his penis is inside the woman’s vagina, then the sperm may meet the egg and this is the way a woman can get pregnant and have a baby. </vt:lpstr>
      <vt:lpstr>So, this is what sex is. Why do you think adults have sex?</vt:lpstr>
      <vt:lpstr>Do you have any questions about sex?</vt:lpstr>
      <vt:lpstr>PowerPoint Presentation</vt:lpstr>
      <vt:lpstr>PowerPoint Presentation</vt:lpstr>
      <vt:lpstr>PowerPoint Presentation</vt:lpstr>
      <vt:lpstr>Names of parts of my body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baby lives and grows inside the woman’s womb for 9 months.   What will a pregnant woman and her baby need to be healthy, happy and safe?</vt:lpstr>
      <vt:lpstr>PowerPoint Presentation</vt:lpstr>
      <vt:lpstr>PowerPoint Presentation</vt:lpstr>
      <vt:lpstr>PowerPoint Presentation</vt:lpstr>
      <vt:lpstr>PowerPoint Presentation</vt:lpstr>
      <vt:lpstr>PowerPoint Presentation</vt:lpstr>
      <vt:lpstr>Now that we have heard more about pregnancy. Lets review all the things we said a mum and baby need to be healthy, happy and safe? Anything to add now?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babies need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Visitor…</vt:lpstr>
    </vt:vector>
  </TitlesOfParts>
  <Company>Dell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Puberty Year 4 and 5   (2021)</dc:title>
  <dc:creator>Emma Carvosso</dc:creator>
  <cp:lastModifiedBy>Michaela Laufs</cp:lastModifiedBy>
  <cp:revision>16</cp:revision>
  <dcterms:created xsi:type="dcterms:W3CDTF">2021-05-11T12:50:57Z</dcterms:created>
  <dcterms:modified xsi:type="dcterms:W3CDTF">2023-04-24T22:59:33Z</dcterms:modified>
</cp:coreProperties>
</file>