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5" d="100"/>
          <a:sy n="85" d="100"/>
        </p:scale>
        <p:origin x="59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3284890-85D2-4D7B-8EF5-15A9C1DB8F42}" type="datetimeFigureOut">
              <a:rPr lang="en-US" dirty="0"/>
              <a:t>3/10/2023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dirty="0"/>
              <a:t>3/10/2023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C6F822A4-8DA6-4447-9B1F-C5DB58435268}" type="datetimeFigureOut">
              <a:rPr lang="en-US" dirty="0"/>
              <a:t>3/10/2023</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dirty="0"/>
              <a:t>3/10/2023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dirty="0"/>
              <a:t>3/10/2023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77919A6-33EB-49BD-A62F-1FA56B9F9712}" type="datetimeFigureOut">
              <a:rPr lang="en-US" dirty="0"/>
              <a:t>3/10/2023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dirty="0"/>
              <a:t>3/10/2023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16AA21-1863-4931-97CB-99D0A168701B}" type="datetimeFigureOut">
              <a:rPr lang="en-US" dirty="0"/>
              <a:t>3/10/2023</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772C379-9A7C-4C87-A116-CBE9F58B04C5}" type="datetimeFigureOut">
              <a:rPr lang="en-US" dirty="0"/>
              <a:t>3/10/2023</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157CC2-0FC8-4686-B024-99790E0F5162}" type="datetimeFigureOut">
              <a:rPr lang="en-US" dirty="0"/>
              <a:t>3/10/2023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764DA5-CD3D-4590-A511-FCD3BC7A793E}" type="datetimeFigureOut">
              <a:rPr lang="en-US" dirty="0"/>
              <a:t>3/10/2023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8664C608-40B1-4030-A28D-5B74BC98ADCE}" type="datetimeFigureOut">
              <a:rPr lang="en-US" dirty="0"/>
              <a:t>3/10/2023</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www.mrmen.com/little-miss-fabulous/" TargetMode="External"/><Relationship Id="rId13"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7.jpeg"/><Relationship Id="rId12" Type="http://schemas.openxmlformats.org/officeDocument/2006/relationships/hyperlink" Target="https://www.mrmen.com/mr-bump/" TargetMode="External"/><Relationship Id="rId2" Type="http://schemas.openxmlformats.org/officeDocument/2006/relationships/hyperlink" Target="https://www.mrmen.com/mr-strong/" TargetMode="External"/><Relationship Id="rId1" Type="http://schemas.openxmlformats.org/officeDocument/2006/relationships/slideLayout" Target="../slideLayouts/slideLayout2.xml"/><Relationship Id="rId6" Type="http://schemas.openxmlformats.org/officeDocument/2006/relationships/hyperlink" Target="https://www.mrmen.com/mr-small/" TargetMode="External"/><Relationship Id="rId11" Type="http://schemas.openxmlformats.org/officeDocument/2006/relationships/image" Target="../media/image9.jpeg"/><Relationship Id="rId5" Type="http://schemas.openxmlformats.org/officeDocument/2006/relationships/image" Target="../media/image6.jpeg"/><Relationship Id="rId10" Type="http://schemas.openxmlformats.org/officeDocument/2006/relationships/hyperlink" Target="https://www.mrmen.com/little-miss-whoops/" TargetMode="External"/><Relationship Id="rId4" Type="http://schemas.openxmlformats.org/officeDocument/2006/relationships/hyperlink" Target="https://www.mrmen.com/little-miss-bossy/" TargetMode="External"/><Relationship Id="rId9" Type="http://schemas.openxmlformats.org/officeDocument/2006/relationships/image" Target="../media/image8.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a:t>Values</a:t>
            </a:r>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944489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Values</a:t>
            </a:r>
          </a:p>
        </p:txBody>
      </p:sp>
      <p:sp>
        <p:nvSpPr>
          <p:cNvPr id="3" name="Content Placeholder 2"/>
          <p:cNvSpPr>
            <a:spLocks noGrp="1"/>
          </p:cNvSpPr>
          <p:nvPr>
            <p:ph idx="1"/>
          </p:nvPr>
        </p:nvSpPr>
        <p:spPr/>
        <p:txBody>
          <a:bodyPr/>
          <a:lstStyle/>
          <a:p>
            <a:r>
              <a:rPr lang="en-GB" dirty="0"/>
              <a:t>Lets start by imagining a place where everyone is different.</a:t>
            </a:r>
          </a:p>
          <a:p>
            <a:r>
              <a:rPr lang="en-GB" dirty="0"/>
              <a:t>Some are strong </a:t>
            </a:r>
          </a:p>
          <a:p>
            <a:pPr algn="r"/>
            <a:r>
              <a:rPr lang="en-GB" dirty="0"/>
              <a:t>Some are bossy </a:t>
            </a:r>
          </a:p>
          <a:p>
            <a:pPr algn="r"/>
            <a:endParaRPr lang="en-GB" dirty="0"/>
          </a:p>
          <a:p>
            <a:r>
              <a:rPr lang="en-GB" dirty="0"/>
              <a:t>Some are small 			</a:t>
            </a:r>
          </a:p>
          <a:p>
            <a:pPr lvl="1" algn="r"/>
            <a:r>
              <a:rPr lang="en-GB" dirty="0"/>
              <a:t>Some fall over a lot and bump into things</a:t>
            </a:r>
          </a:p>
          <a:p>
            <a:pPr lvl="1" algn="r"/>
            <a:endParaRPr lang="en-GB" dirty="0"/>
          </a:p>
          <a:p>
            <a:pPr lvl="1" algn="ctr"/>
            <a:endParaRPr lang="en-GB" dirty="0"/>
          </a:p>
          <a:p>
            <a:pPr lvl="1" algn="ctr"/>
            <a:endParaRPr lang="en-GB" dirty="0"/>
          </a:p>
          <a:p>
            <a:pPr lvl="1" algn="ctr"/>
            <a:r>
              <a:rPr lang="en-GB" dirty="0"/>
              <a:t>And some are fabulous</a:t>
            </a:r>
          </a:p>
          <a:p>
            <a:pPr lvl="1" algn="ctr"/>
            <a:endParaRPr lang="en-GB" dirty="0"/>
          </a:p>
        </p:txBody>
      </p:sp>
      <p:pic>
        <p:nvPicPr>
          <p:cNvPr id="4" name="Picture 3" descr="https://www.mrmen.com/wp-content/uploads/2016/06/mrstrong-128.jp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3453760" y="2499651"/>
            <a:ext cx="1491727" cy="1479921"/>
          </a:xfrm>
          <a:prstGeom prst="rect">
            <a:avLst/>
          </a:prstGeom>
          <a:noFill/>
          <a:ln>
            <a:noFill/>
          </a:ln>
        </p:spPr>
      </p:pic>
      <p:pic>
        <p:nvPicPr>
          <p:cNvPr id="5" name="Picture 4" descr="https://www.mrmen.com/wp-content/uploads/2016/06/lmbossy-128.jpg">
            <a:hlinkClick r:id="rId4"/>
          </p:cNvPr>
          <p:cNvPicPr/>
          <p:nvPr/>
        </p:nvPicPr>
        <p:blipFill>
          <a:blip r:embed="rId5">
            <a:extLst>
              <a:ext uri="{28A0092B-C50C-407E-A947-70E740481C1C}">
                <a14:useLocalDpi xmlns:a14="http://schemas.microsoft.com/office/drawing/2010/main" val="0"/>
              </a:ext>
            </a:extLst>
          </a:blip>
          <a:srcRect/>
          <a:stretch>
            <a:fillRect/>
          </a:stretch>
        </p:blipFill>
        <p:spPr bwMode="auto">
          <a:xfrm>
            <a:off x="7574999" y="2499651"/>
            <a:ext cx="1491727" cy="1391111"/>
          </a:xfrm>
          <a:prstGeom prst="rect">
            <a:avLst/>
          </a:prstGeom>
          <a:noFill/>
          <a:ln>
            <a:noFill/>
          </a:ln>
        </p:spPr>
      </p:pic>
      <p:pic>
        <p:nvPicPr>
          <p:cNvPr id="6" name="Picture 5" descr="https://www.mrmen.com/wp-content/uploads/2016/06/mrsmall-128.jpg">
            <a:hlinkClick r:id="rId6"/>
          </p:cNvPr>
          <p:cNvPicPr/>
          <p:nvPr/>
        </p:nvPicPr>
        <p:blipFill rotWithShape="1">
          <a:blip r:embed="rId7">
            <a:extLst>
              <a:ext uri="{28A0092B-C50C-407E-A947-70E740481C1C}">
                <a14:useLocalDpi xmlns:a14="http://schemas.microsoft.com/office/drawing/2010/main" val="0"/>
              </a:ext>
            </a:extLst>
          </a:blip>
          <a:srcRect t="35002"/>
          <a:stretch/>
        </p:blipFill>
        <p:spPr bwMode="auto">
          <a:xfrm>
            <a:off x="1532247" y="4205157"/>
            <a:ext cx="1214755" cy="789559"/>
          </a:xfrm>
          <a:prstGeom prst="rect">
            <a:avLst/>
          </a:prstGeom>
          <a:noFill/>
          <a:ln>
            <a:noFill/>
          </a:ln>
        </p:spPr>
      </p:pic>
      <p:pic>
        <p:nvPicPr>
          <p:cNvPr id="7" name="Picture 6" descr="https://www.mrmen.com/wp-content/uploads/2016/06/lmfabulous-128.jpg">
            <a:hlinkClick r:id="rId8"/>
          </p:cNvPr>
          <p:cNvPicPr/>
          <p:nvPr/>
        </p:nvPicPr>
        <p:blipFill>
          <a:blip r:embed="rId9">
            <a:extLst>
              <a:ext uri="{28A0092B-C50C-407E-A947-70E740481C1C}">
                <a14:useLocalDpi xmlns:a14="http://schemas.microsoft.com/office/drawing/2010/main" val="0"/>
              </a:ext>
            </a:extLst>
          </a:blip>
          <a:srcRect/>
          <a:stretch>
            <a:fillRect/>
          </a:stretch>
        </p:blipFill>
        <p:spPr bwMode="auto">
          <a:xfrm>
            <a:off x="7587877" y="4932608"/>
            <a:ext cx="1517485" cy="1499239"/>
          </a:xfrm>
          <a:prstGeom prst="rect">
            <a:avLst/>
          </a:prstGeom>
          <a:noFill/>
          <a:ln>
            <a:noFill/>
          </a:ln>
        </p:spPr>
      </p:pic>
      <p:pic>
        <p:nvPicPr>
          <p:cNvPr id="8" name="Picture 7" descr="https://www.mrmen.com/wp-content/uploads/2016/06/lmwhoops-128.jpg">
            <a:hlinkClick r:id="rId10"/>
          </p:cNvPr>
          <p:cNvPicPr/>
          <p:nvPr/>
        </p:nvPicPr>
        <p:blipFill>
          <a:blip r:embed="rId11">
            <a:extLst>
              <a:ext uri="{28A0092B-C50C-407E-A947-70E740481C1C}">
                <a14:useLocalDpi xmlns:a14="http://schemas.microsoft.com/office/drawing/2010/main" val="0"/>
              </a:ext>
            </a:extLst>
          </a:blip>
          <a:srcRect/>
          <a:stretch>
            <a:fillRect/>
          </a:stretch>
        </p:blipFill>
        <p:spPr bwMode="auto">
          <a:xfrm>
            <a:off x="5176512" y="3890762"/>
            <a:ext cx="1214755" cy="1214755"/>
          </a:xfrm>
          <a:prstGeom prst="rect">
            <a:avLst/>
          </a:prstGeom>
          <a:noFill/>
          <a:ln>
            <a:noFill/>
          </a:ln>
        </p:spPr>
      </p:pic>
      <p:pic>
        <p:nvPicPr>
          <p:cNvPr id="9" name="Picture 8" descr="https://www.mrmen.com/wp-content/uploads/2016/06/mrbump-128.jpg">
            <a:hlinkClick r:id="rId12"/>
          </p:cNvPr>
          <p:cNvPicPr/>
          <p:nvPr/>
        </p:nvPicPr>
        <p:blipFill>
          <a:blip r:embed="rId13">
            <a:extLst>
              <a:ext uri="{28A0092B-C50C-407E-A947-70E740481C1C}">
                <a14:useLocalDpi xmlns:a14="http://schemas.microsoft.com/office/drawing/2010/main" val="0"/>
              </a:ext>
            </a:extLst>
          </a:blip>
          <a:srcRect/>
          <a:stretch>
            <a:fillRect/>
          </a:stretch>
        </p:blipFill>
        <p:spPr bwMode="auto">
          <a:xfrm>
            <a:off x="3961757" y="3992560"/>
            <a:ext cx="1214755" cy="1214755"/>
          </a:xfrm>
          <a:prstGeom prst="rect">
            <a:avLst/>
          </a:prstGeom>
          <a:noFill/>
          <a:ln>
            <a:noFill/>
          </a:ln>
        </p:spPr>
      </p:pic>
    </p:spTree>
    <p:extLst>
      <p:ext uri="{BB962C8B-B14F-4D97-AF65-F5344CB8AC3E}">
        <p14:creationId xmlns:p14="http://schemas.microsoft.com/office/powerpoint/2010/main" val="244487991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Effect transition="in" filter="fade">
                                      <p:cBhvr>
                                        <p:cTn id="35" dur="500"/>
                                        <p:tgtEl>
                                          <p:spTgt spid="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Effect transition="in" filter="fade">
                                      <p:cBhvr>
                                        <p:cTn id="40" dur="500"/>
                                        <p:tgtEl>
                                          <p:spTgt spid="3">
                                            <p:txEl>
                                              <p:pRg st="5" end="5"/>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6" presetClass="entr" presetSubtype="0" fill="hold" nodeType="click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wipe(down)">
                                      <p:cBhvr>
                                        <p:cTn id="45" dur="580">
                                          <p:stCondLst>
                                            <p:cond delay="0"/>
                                          </p:stCondLst>
                                        </p:cTn>
                                        <p:tgtEl>
                                          <p:spTgt spid="8"/>
                                        </p:tgtEl>
                                      </p:cBhvr>
                                    </p:animEffect>
                                    <p:anim calcmode="lin" valueType="num">
                                      <p:cBhvr>
                                        <p:cTn id="46"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7"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8"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49"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50"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51" dur="26">
                                          <p:stCondLst>
                                            <p:cond delay="650"/>
                                          </p:stCondLst>
                                        </p:cTn>
                                        <p:tgtEl>
                                          <p:spTgt spid="8"/>
                                        </p:tgtEl>
                                      </p:cBhvr>
                                      <p:to x="100000" y="60000"/>
                                    </p:animScale>
                                    <p:animScale>
                                      <p:cBhvr>
                                        <p:cTn id="52" dur="166" decel="50000">
                                          <p:stCondLst>
                                            <p:cond delay="676"/>
                                          </p:stCondLst>
                                        </p:cTn>
                                        <p:tgtEl>
                                          <p:spTgt spid="8"/>
                                        </p:tgtEl>
                                      </p:cBhvr>
                                      <p:to x="100000" y="100000"/>
                                    </p:animScale>
                                    <p:animScale>
                                      <p:cBhvr>
                                        <p:cTn id="53" dur="26">
                                          <p:stCondLst>
                                            <p:cond delay="1312"/>
                                          </p:stCondLst>
                                        </p:cTn>
                                        <p:tgtEl>
                                          <p:spTgt spid="8"/>
                                        </p:tgtEl>
                                      </p:cBhvr>
                                      <p:to x="100000" y="80000"/>
                                    </p:animScale>
                                    <p:animScale>
                                      <p:cBhvr>
                                        <p:cTn id="54" dur="166" decel="50000">
                                          <p:stCondLst>
                                            <p:cond delay="1338"/>
                                          </p:stCondLst>
                                        </p:cTn>
                                        <p:tgtEl>
                                          <p:spTgt spid="8"/>
                                        </p:tgtEl>
                                      </p:cBhvr>
                                      <p:to x="100000" y="100000"/>
                                    </p:animScale>
                                    <p:animScale>
                                      <p:cBhvr>
                                        <p:cTn id="55" dur="26">
                                          <p:stCondLst>
                                            <p:cond delay="1642"/>
                                          </p:stCondLst>
                                        </p:cTn>
                                        <p:tgtEl>
                                          <p:spTgt spid="8"/>
                                        </p:tgtEl>
                                      </p:cBhvr>
                                      <p:to x="100000" y="90000"/>
                                    </p:animScale>
                                    <p:animScale>
                                      <p:cBhvr>
                                        <p:cTn id="56" dur="166" decel="50000">
                                          <p:stCondLst>
                                            <p:cond delay="1668"/>
                                          </p:stCondLst>
                                        </p:cTn>
                                        <p:tgtEl>
                                          <p:spTgt spid="8"/>
                                        </p:tgtEl>
                                      </p:cBhvr>
                                      <p:to x="100000" y="100000"/>
                                    </p:animScale>
                                    <p:animScale>
                                      <p:cBhvr>
                                        <p:cTn id="57" dur="26">
                                          <p:stCondLst>
                                            <p:cond delay="1808"/>
                                          </p:stCondLst>
                                        </p:cTn>
                                        <p:tgtEl>
                                          <p:spTgt spid="8"/>
                                        </p:tgtEl>
                                      </p:cBhvr>
                                      <p:to x="100000" y="95000"/>
                                    </p:animScale>
                                    <p:animScale>
                                      <p:cBhvr>
                                        <p:cTn id="58" dur="166" decel="50000">
                                          <p:stCondLst>
                                            <p:cond delay="1834"/>
                                          </p:stCondLst>
                                        </p:cTn>
                                        <p:tgtEl>
                                          <p:spTgt spid="8"/>
                                        </p:tgtEl>
                                      </p:cBhvr>
                                      <p:to x="100000" y="100000"/>
                                    </p:animScale>
                                  </p:childTnLst>
                                </p:cTn>
                              </p:par>
                            </p:childTnLst>
                          </p:cTn>
                        </p:par>
                      </p:childTnLst>
                    </p:cTn>
                  </p:par>
                  <p:par>
                    <p:cTn id="59" fill="hold">
                      <p:stCondLst>
                        <p:cond delay="indefinite"/>
                      </p:stCondLst>
                      <p:childTnLst>
                        <p:par>
                          <p:cTn id="60" fill="hold">
                            <p:stCondLst>
                              <p:cond delay="0"/>
                            </p:stCondLst>
                            <p:childTnLst>
                              <p:par>
                                <p:cTn id="61" presetID="26" presetClass="entr" presetSubtype="0" fill="hold" nodeType="click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wipe(down)">
                                      <p:cBhvr>
                                        <p:cTn id="63" dur="580">
                                          <p:stCondLst>
                                            <p:cond delay="0"/>
                                          </p:stCondLst>
                                        </p:cTn>
                                        <p:tgtEl>
                                          <p:spTgt spid="9"/>
                                        </p:tgtEl>
                                      </p:cBhvr>
                                    </p:animEffect>
                                    <p:anim calcmode="lin" valueType="num">
                                      <p:cBhvr>
                                        <p:cTn id="64"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5"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66"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67"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68"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69" dur="26">
                                          <p:stCondLst>
                                            <p:cond delay="650"/>
                                          </p:stCondLst>
                                        </p:cTn>
                                        <p:tgtEl>
                                          <p:spTgt spid="9"/>
                                        </p:tgtEl>
                                      </p:cBhvr>
                                      <p:to x="100000" y="60000"/>
                                    </p:animScale>
                                    <p:animScale>
                                      <p:cBhvr>
                                        <p:cTn id="70" dur="166" decel="50000">
                                          <p:stCondLst>
                                            <p:cond delay="676"/>
                                          </p:stCondLst>
                                        </p:cTn>
                                        <p:tgtEl>
                                          <p:spTgt spid="9"/>
                                        </p:tgtEl>
                                      </p:cBhvr>
                                      <p:to x="100000" y="100000"/>
                                    </p:animScale>
                                    <p:animScale>
                                      <p:cBhvr>
                                        <p:cTn id="71" dur="26">
                                          <p:stCondLst>
                                            <p:cond delay="1312"/>
                                          </p:stCondLst>
                                        </p:cTn>
                                        <p:tgtEl>
                                          <p:spTgt spid="9"/>
                                        </p:tgtEl>
                                      </p:cBhvr>
                                      <p:to x="100000" y="80000"/>
                                    </p:animScale>
                                    <p:animScale>
                                      <p:cBhvr>
                                        <p:cTn id="72" dur="166" decel="50000">
                                          <p:stCondLst>
                                            <p:cond delay="1338"/>
                                          </p:stCondLst>
                                        </p:cTn>
                                        <p:tgtEl>
                                          <p:spTgt spid="9"/>
                                        </p:tgtEl>
                                      </p:cBhvr>
                                      <p:to x="100000" y="100000"/>
                                    </p:animScale>
                                    <p:animScale>
                                      <p:cBhvr>
                                        <p:cTn id="73" dur="26">
                                          <p:stCondLst>
                                            <p:cond delay="1642"/>
                                          </p:stCondLst>
                                        </p:cTn>
                                        <p:tgtEl>
                                          <p:spTgt spid="9"/>
                                        </p:tgtEl>
                                      </p:cBhvr>
                                      <p:to x="100000" y="90000"/>
                                    </p:animScale>
                                    <p:animScale>
                                      <p:cBhvr>
                                        <p:cTn id="74" dur="166" decel="50000">
                                          <p:stCondLst>
                                            <p:cond delay="1668"/>
                                          </p:stCondLst>
                                        </p:cTn>
                                        <p:tgtEl>
                                          <p:spTgt spid="9"/>
                                        </p:tgtEl>
                                      </p:cBhvr>
                                      <p:to x="100000" y="100000"/>
                                    </p:animScale>
                                    <p:animScale>
                                      <p:cBhvr>
                                        <p:cTn id="75" dur="26">
                                          <p:stCondLst>
                                            <p:cond delay="1808"/>
                                          </p:stCondLst>
                                        </p:cTn>
                                        <p:tgtEl>
                                          <p:spTgt spid="9"/>
                                        </p:tgtEl>
                                      </p:cBhvr>
                                      <p:to x="100000" y="95000"/>
                                    </p:animScale>
                                    <p:animScale>
                                      <p:cBhvr>
                                        <p:cTn id="76" dur="166" decel="50000">
                                          <p:stCondLst>
                                            <p:cond delay="1834"/>
                                          </p:stCondLst>
                                        </p:cTn>
                                        <p:tgtEl>
                                          <p:spTgt spid="9"/>
                                        </p:tgtEl>
                                      </p:cBhvr>
                                      <p:to x="100000" y="100000"/>
                                    </p:animScale>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3">
                                            <p:txEl>
                                              <p:pRg st="9" end="9"/>
                                            </p:txEl>
                                          </p:spTgt>
                                        </p:tgtEl>
                                        <p:attrNameLst>
                                          <p:attrName>style.visibility</p:attrName>
                                        </p:attrNameLst>
                                      </p:cBhvr>
                                      <p:to>
                                        <p:strVal val="visible"/>
                                      </p:to>
                                    </p:set>
                                    <p:animEffect transition="in" filter="fade">
                                      <p:cBhvr>
                                        <p:cTn id="81" dur="500"/>
                                        <p:tgtEl>
                                          <p:spTgt spid="3">
                                            <p:txEl>
                                              <p:pRg st="9" end="9"/>
                                            </p:txEl>
                                          </p:spTgt>
                                        </p:tgtEl>
                                      </p:cBhvr>
                                    </p:animEffect>
                                  </p:childTnLst>
                                </p:cTn>
                              </p:par>
                            </p:childTnLst>
                          </p:cTn>
                        </p:par>
                      </p:childTnLst>
                    </p:cTn>
                  </p:par>
                  <p:par>
                    <p:cTn id="82" fill="hold">
                      <p:stCondLst>
                        <p:cond delay="indefinite"/>
                      </p:stCondLst>
                      <p:childTnLst>
                        <p:par>
                          <p:cTn id="83" fill="hold">
                            <p:stCondLst>
                              <p:cond delay="0"/>
                            </p:stCondLst>
                            <p:childTnLst>
                              <p:par>
                                <p:cTn id="84" presetID="1" presetClass="entr" presetSubtype="0" fill="hold" nodeType="clickEffect">
                                  <p:stCondLst>
                                    <p:cond delay="0"/>
                                  </p:stCondLst>
                                  <p:childTnLst>
                                    <p:set>
                                      <p:cBhvr>
                                        <p:cTn id="8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Values</a:t>
            </a:r>
          </a:p>
        </p:txBody>
      </p:sp>
      <p:sp>
        <p:nvSpPr>
          <p:cNvPr id="3" name="Content Placeholder 2"/>
          <p:cNvSpPr>
            <a:spLocks noGrp="1"/>
          </p:cNvSpPr>
          <p:nvPr>
            <p:ph idx="1"/>
          </p:nvPr>
        </p:nvSpPr>
        <p:spPr/>
        <p:txBody>
          <a:bodyPr/>
          <a:lstStyle/>
          <a:p>
            <a:r>
              <a:rPr lang="en-GB" dirty="0"/>
              <a:t>But they all get along.  The reason for this is they have a set of values that enable them to live happily along together. </a:t>
            </a:r>
          </a:p>
          <a:p>
            <a:r>
              <a:rPr lang="en-GB" dirty="0"/>
              <a:t>Thoughtfulness, think how your behaviour affects others, and how others actions could affect you.</a:t>
            </a:r>
          </a:p>
          <a:p>
            <a:r>
              <a:rPr lang="en-GB" dirty="0"/>
              <a:t>Tolerance of others behaviour and actions.</a:t>
            </a:r>
          </a:p>
          <a:p>
            <a:r>
              <a:rPr lang="en-GB" dirty="0"/>
              <a:t>Understanding we are all different and accepting that we all have good and bad points and focusing on the good in everyone.</a:t>
            </a:r>
          </a:p>
          <a:p>
            <a:r>
              <a:rPr lang="en-GB" dirty="0"/>
              <a:t>All Mr Men and Little Miss are equal.</a:t>
            </a:r>
          </a:p>
          <a:p>
            <a:endParaRPr lang="en-GB" dirty="0"/>
          </a:p>
          <a:p>
            <a:r>
              <a:rPr lang="en-GB" dirty="0"/>
              <a:t>Can you think of any other values the Mr Men and Little Miss have?</a:t>
            </a:r>
          </a:p>
        </p:txBody>
      </p:sp>
    </p:spTree>
    <p:extLst>
      <p:ext uri="{BB962C8B-B14F-4D97-AF65-F5344CB8AC3E}">
        <p14:creationId xmlns:p14="http://schemas.microsoft.com/office/powerpoint/2010/main" val="31754714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Values</a:t>
            </a:r>
          </a:p>
        </p:txBody>
      </p:sp>
      <p:sp>
        <p:nvSpPr>
          <p:cNvPr id="3" name="Content Placeholder 2"/>
          <p:cNvSpPr>
            <a:spLocks noGrp="1"/>
          </p:cNvSpPr>
          <p:nvPr>
            <p:ph idx="1"/>
          </p:nvPr>
        </p:nvSpPr>
        <p:spPr>
          <a:xfrm>
            <a:off x="863659" y="1726961"/>
            <a:ext cx="10058400" cy="980380"/>
          </a:xfrm>
        </p:spPr>
        <p:txBody>
          <a:bodyPr>
            <a:normAutofit fontScale="62500" lnSpcReduction="20000"/>
          </a:bodyPr>
          <a:lstStyle/>
          <a:p>
            <a:pPr marL="0" indent="0">
              <a:buNone/>
            </a:pPr>
            <a:r>
              <a:rPr lang="en-GB" sz="2800" dirty="0"/>
              <a:t>At </a:t>
            </a:r>
            <a:r>
              <a:rPr lang="en-GB" sz="2800" dirty="0">
                <a:solidFill>
                  <a:srgbClr val="FF0000"/>
                </a:solidFill>
              </a:rPr>
              <a:t>our school </a:t>
            </a:r>
            <a:r>
              <a:rPr lang="en-GB" sz="2800" dirty="0"/>
              <a:t>we also have values and we discuss them each week.  These values help to build and reinforce our community to have the best school possible with the best pupils. These values include:</a:t>
            </a:r>
          </a:p>
          <a:p>
            <a:pPr marL="0" indent="0">
              <a:buNone/>
            </a:pPr>
            <a:r>
              <a:rPr lang="en-GB" dirty="0"/>
              <a:t> </a:t>
            </a:r>
          </a:p>
        </p:txBody>
      </p:sp>
      <p:sp>
        <p:nvSpPr>
          <p:cNvPr id="4" name="Oval 3">
            <a:extLst>
              <a:ext uri="{FF2B5EF4-FFF2-40B4-BE49-F238E27FC236}">
                <a16:creationId xmlns:a16="http://schemas.microsoft.com/office/drawing/2014/main" id="{333749D4-B537-44AD-B2E9-BB8E84090ED5}"/>
              </a:ext>
            </a:extLst>
          </p:cNvPr>
          <p:cNvSpPr/>
          <p:nvPr/>
        </p:nvSpPr>
        <p:spPr>
          <a:xfrm>
            <a:off x="476653" y="3308693"/>
            <a:ext cx="2232212" cy="124232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Honesty</a:t>
            </a:r>
            <a:endParaRPr lang="en-GB" dirty="0"/>
          </a:p>
        </p:txBody>
      </p:sp>
      <p:sp>
        <p:nvSpPr>
          <p:cNvPr id="7" name="Oval 6">
            <a:extLst>
              <a:ext uri="{FF2B5EF4-FFF2-40B4-BE49-F238E27FC236}">
                <a16:creationId xmlns:a16="http://schemas.microsoft.com/office/drawing/2014/main" id="{28408245-8F7B-4F2A-A66A-7960759EF10D}"/>
              </a:ext>
            </a:extLst>
          </p:cNvPr>
          <p:cNvSpPr/>
          <p:nvPr/>
        </p:nvSpPr>
        <p:spPr>
          <a:xfrm>
            <a:off x="3457328" y="2365158"/>
            <a:ext cx="2232212" cy="124232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Respect </a:t>
            </a:r>
            <a:endParaRPr lang="en-GB" dirty="0"/>
          </a:p>
        </p:txBody>
      </p:sp>
      <p:sp>
        <p:nvSpPr>
          <p:cNvPr id="8" name="Oval 7">
            <a:extLst>
              <a:ext uri="{FF2B5EF4-FFF2-40B4-BE49-F238E27FC236}">
                <a16:creationId xmlns:a16="http://schemas.microsoft.com/office/drawing/2014/main" id="{13D6897D-2430-4CDD-8918-DFBDA905FCC9}"/>
              </a:ext>
            </a:extLst>
          </p:cNvPr>
          <p:cNvSpPr/>
          <p:nvPr/>
        </p:nvSpPr>
        <p:spPr>
          <a:xfrm>
            <a:off x="2906088" y="4207764"/>
            <a:ext cx="2232212" cy="124232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Patience</a:t>
            </a:r>
            <a:endParaRPr lang="en-GB" dirty="0"/>
          </a:p>
        </p:txBody>
      </p:sp>
      <p:sp>
        <p:nvSpPr>
          <p:cNvPr id="9" name="Oval 8">
            <a:extLst>
              <a:ext uri="{FF2B5EF4-FFF2-40B4-BE49-F238E27FC236}">
                <a16:creationId xmlns:a16="http://schemas.microsoft.com/office/drawing/2014/main" id="{14F065C4-AD7D-4FC4-941A-2B0D95663ADB}"/>
              </a:ext>
            </a:extLst>
          </p:cNvPr>
          <p:cNvSpPr/>
          <p:nvPr/>
        </p:nvSpPr>
        <p:spPr>
          <a:xfrm>
            <a:off x="488576" y="5168870"/>
            <a:ext cx="2232212" cy="124232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Gratitude</a:t>
            </a:r>
            <a:endParaRPr lang="en-GB" dirty="0"/>
          </a:p>
        </p:txBody>
      </p:sp>
      <p:sp>
        <p:nvSpPr>
          <p:cNvPr id="10" name="Oval 9">
            <a:extLst>
              <a:ext uri="{FF2B5EF4-FFF2-40B4-BE49-F238E27FC236}">
                <a16:creationId xmlns:a16="http://schemas.microsoft.com/office/drawing/2014/main" id="{990CEC37-C73C-450B-8B39-4103D68B70B5}"/>
              </a:ext>
            </a:extLst>
          </p:cNvPr>
          <p:cNvSpPr/>
          <p:nvPr/>
        </p:nvSpPr>
        <p:spPr>
          <a:xfrm>
            <a:off x="6052701" y="5168870"/>
            <a:ext cx="2232212" cy="124232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Humility</a:t>
            </a:r>
            <a:endParaRPr lang="en-GB" dirty="0"/>
          </a:p>
        </p:txBody>
      </p:sp>
      <p:sp>
        <p:nvSpPr>
          <p:cNvPr id="11" name="Oval 10">
            <a:extLst>
              <a:ext uri="{FF2B5EF4-FFF2-40B4-BE49-F238E27FC236}">
                <a16:creationId xmlns:a16="http://schemas.microsoft.com/office/drawing/2014/main" id="{6FFA7778-116E-4791-B7E9-5BBB6692D809}"/>
              </a:ext>
            </a:extLst>
          </p:cNvPr>
          <p:cNvSpPr/>
          <p:nvPr/>
        </p:nvSpPr>
        <p:spPr>
          <a:xfrm>
            <a:off x="6052701" y="3135047"/>
            <a:ext cx="2232212" cy="124232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Faith</a:t>
            </a:r>
            <a:endParaRPr lang="en-GB" dirty="0"/>
          </a:p>
        </p:txBody>
      </p:sp>
      <p:sp>
        <p:nvSpPr>
          <p:cNvPr id="12" name="Oval 11">
            <a:extLst>
              <a:ext uri="{FF2B5EF4-FFF2-40B4-BE49-F238E27FC236}">
                <a16:creationId xmlns:a16="http://schemas.microsoft.com/office/drawing/2014/main" id="{EC68CC84-0E2E-40CF-92D8-971314A629E2}"/>
              </a:ext>
            </a:extLst>
          </p:cNvPr>
          <p:cNvSpPr/>
          <p:nvPr/>
        </p:nvSpPr>
        <p:spPr>
          <a:xfrm>
            <a:off x="8689847" y="4473388"/>
            <a:ext cx="2232212" cy="124232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Peace</a:t>
            </a:r>
            <a:endParaRPr lang="en-GB" dirty="0"/>
          </a:p>
        </p:txBody>
      </p:sp>
      <p:sp>
        <p:nvSpPr>
          <p:cNvPr id="13" name="Oval 12">
            <a:extLst>
              <a:ext uri="{FF2B5EF4-FFF2-40B4-BE49-F238E27FC236}">
                <a16:creationId xmlns:a16="http://schemas.microsoft.com/office/drawing/2014/main" id="{9AAADD19-2307-4419-B177-7046895A923C}"/>
              </a:ext>
            </a:extLst>
          </p:cNvPr>
          <p:cNvSpPr/>
          <p:nvPr/>
        </p:nvSpPr>
        <p:spPr>
          <a:xfrm>
            <a:off x="9251576" y="2458212"/>
            <a:ext cx="2232212" cy="124232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Kindness</a:t>
            </a:r>
            <a:endParaRPr lang="en-GB" dirty="0"/>
          </a:p>
        </p:txBody>
      </p:sp>
    </p:spTree>
    <p:extLst>
      <p:ext uri="{BB962C8B-B14F-4D97-AF65-F5344CB8AC3E}">
        <p14:creationId xmlns:p14="http://schemas.microsoft.com/office/powerpoint/2010/main" val="10502168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Values</a:t>
            </a:r>
          </a:p>
        </p:txBody>
      </p:sp>
      <p:sp>
        <p:nvSpPr>
          <p:cNvPr id="3" name="Content Placeholder 2"/>
          <p:cNvSpPr>
            <a:spLocks noGrp="1"/>
          </p:cNvSpPr>
          <p:nvPr>
            <p:ph idx="1"/>
          </p:nvPr>
        </p:nvSpPr>
        <p:spPr/>
        <p:txBody>
          <a:bodyPr/>
          <a:lstStyle/>
          <a:p>
            <a:endParaRPr lang="en-GB" dirty="0"/>
          </a:p>
          <a:p>
            <a:r>
              <a:rPr lang="en-GB" dirty="0"/>
              <a:t>Now you all have your own values as well.  These help to you the person you are now and will grow up to be.</a:t>
            </a:r>
          </a:p>
          <a:p>
            <a:endParaRPr lang="en-GB" dirty="0"/>
          </a:p>
          <a:p>
            <a:r>
              <a:rPr lang="en-GB" dirty="0"/>
              <a:t>These might be influenced by your family, religion, your social group, clubs you belong to or enjoy going to, books that you read, languages or another country.</a:t>
            </a:r>
          </a:p>
          <a:p>
            <a:endParaRPr lang="en-GB" dirty="0"/>
          </a:p>
          <a:p>
            <a:r>
              <a:rPr lang="en-GB" dirty="0"/>
              <a:t>As a country Britain has its own values.  These are commonly referred to as British Values (imaginative titles is not one of these values), we </a:t>
            </a:r>
            <a:r>
              <a:rPr lang="en-GB" dirty="0" err="1"/>
              <a:t>aregoing</a:t>
            </a:r>
            <a:r>
              <a:rPr lang="en-GB" dirty="0"/>
              <a:t> to look at these next.</a:t>
            </a:r>
          </a:p>
        </p:txBody>
      </p:sp>
    </p:spTree>
    <p:extLst>
      <p:ext uri="{BB962C8B-B14F-4D97-AF65-F5344CB8AC3E}">
        <p14:creationId xmlns:p14="http://schemas.microsoft.com/office/powerpoint/2010/main" val="31193715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Union Jack flags"/>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81333" y="322285"/>
            <a:ext cx="11512684" cy="594822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pPr algn="ctr"/>
            <a:r>
              <a:rPr lang="en-GB" dirty="0"/>
              <a:t>British Values</a:t>
            </a:r>
          </a:p>
        </p:txBody>
      </p:sp>
      <p:sp>
        <p:nvSpPr>
          <p:cNvPr id="3" name="Content Placeholder 2"/>
          <p:cNvSpPr>
            <a:spLocks noGrp="1"/>
          </p:cNvSpPr>
          <p:nvPr>
            <p:ph idx="1"/>
          </p:nvPr>
        </p:nvSpPr>
        <p:spPr/>
        <p:txBody>
          <a:bodyPr>
            <a:normAutofit/>
          </a:bodyPr>
          <a:lstStyle/>
          <a:p>
            <a:r>
              <a:rPr lang="en-GB" dirty="0"/>
              <a:t>There are five British Values, these are:</a:t>
            </a:r>
          </a:p>
          <a:p>
            <a:endParaRPr lang="en-GB" dirty="0"/>
          </a:p>
          <a:p>
            <a:pPr marL="0" indent="0" algn="ctr">
              <a:buNone/>
            </a:pPr>
            <a:r>
              <a:rPr lang="en-GB" dirty="0"/>
              <a:t>Democracy</a:t>
            </a:r>
          </a:p>
          <a:p>
            <a:pPr marL="0" indent="0" algn="ctr">
              <a:buNone/>
            </a:pPr>
            <a:r>
              <a:rPr lang="en-GB" dirty="0"/>
              <a:t>The rule of law</a:t>
            </a:r>
          </a:p>
          <a:p>
            <a:pPr marL="0" indent="0" algn="ctr">
              <a:buNone/>
            </a:pPr>
            <a:r>
              <a:rPr lang="en-GB" dirty="0"/>
              <a:t>Individual liberty</a:t>
            </a:r>
          </a:p>
          <a:p>
            <a:pPr marL="0" indent="0" algn="ctr">
              <a:buNone/>
            </a:pPr>
            <a:r>
              <a:rPr lang="en-GB" dirty="0"/>
              <a:t>Mutual Respect</a:t>
            </a:r>
          </a:p>
          <a:p>
            <a:pPr marL="0" indent="0" algn="ctr">
              <a:buNone/>
            </a:pPr>
            <a:r>
              <a:rPr lang="en-GB" dirty="0"/>
              <a:t>&amp;</a:t>
            </a:r>
          </a:p>
          <a:p>
            <a:pPr marL="0" indent="0" algn="ctr">
              <a:buNone/>
            </a:pPr>
            <a:r>
              <a:rPr lang="en-GB" dirty="0"/>
              <a:t>Tolerance of different faiths and beliefs</a:t>
            </a:r>
          </a:p>
          <a:p>
            <a:pPr marL="0" indent="0">
              <a:buNone/>
            </a:pPr>
            <a:endParaRPr lang="en-GB" b="1" dirty="0">
              <a:latin typeface="Comic Sans MS" pitchFamily="66" charset="0"/>
            </a:endParaRPr>
          </a:p>
        </p:txBody>
      </p:sp>
      <p:sp>
        <p:nvSpPr>
          <p:cNvPr id="4" name="Rectangle 3">
            <a:extLst>
              <a:ext uri="{FF2B5EF4-FFF2-40B4-BE49-F238E27FC236}">
                <a16:creationId xmlns:a16="http://schemas.microsoft.com/office/drawing/2014/main" id="{F7D8D4B2-CE7C-4F71-B9ED-42482B0102EB}"/>
              </a:ext>
            </a:extLst>
          </p:cNvPr>
          <p:cNvSpPr/>
          <p:nvPr/>
        </p:nvSpPr>
        <p:spPr>
          <a:xfrm>
            <a:off x="1069848" y="2093976"/>
            <a:ext cx="10052304" cy="41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Do you know what the 5 British Values are? </a:t>
            </a:r>
            <a:endParaRPr lang="en-GB" sz="3200" dirty="0"/>
          </a:p>
        </p:txBody>
      </p:sp>
    </p:spTree>
    <p:extLst>
      <p:ext uri="{BB962C8B-B14F-4D97-AF65-F5344CB8AC3E}">
        <p14:creationId xmlns:p14="http://schemas.microsoft.com/office/powerpoint/2010/main" val="3770596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Union Jack flags"/>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81333" y="322285"/>
            <a:ext cx="11512684" cy="594822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pPr algn="ctr"/>
            <a:r>
              <a:rPr lang="en-GB" dirty="0"/>
              <a:t>British Values –  Democracy</a:t>
            </a:r>
          </a:p>
        </p:txBody>
      </p:sp>
      <p:sp>
        <p:nvSpPr>
          <p:cNvPr id="3" name="Content Placeholder 2"/>
          <p:cNvSpPr>
            <a:spLocks noGrp="1"/>
          </p:cNvSpPr>
          <p:nvPr>
            <p:ph idx="1"/>
          </p:nvPr>
        </p:nvSpPr>
        <p:spPr/>
        <p:txBody>
          <a:bodyPr>
            <a:normAutofit/>
          </a:bodyPr>
          <a:lstStyle/>
          <a:p>
            <a:r>
              <a:rPr lang="en-GB" sz="2400" dirty="0"/>
              <a:t>Britain is a Democracy – this means that the British public vote for the people they want to lead either the country,  the county or the town / area as a Mayor.  These elected representatives will structure laws and decide how to run the area they are responsible for.</a:t>
            </a:r>
          </a:p>
          <a:p>
            <a:endParaRPr lang="en-GB" sz="2400" dirty="0"/>
          </a:p>
          <a:p>
            <a:r>
              <a:rPr lang="en-GB" sz="2400" dirty="0"/>
              <a:t>If we did not live in a democracy either one person or a group of self appointed people will make all the decisions and laws,  we would have no option but to do as we are told. That would not be very fair.</a:t>
            </a:r>
          </a:p>
        </p:txBody>
      </p:sp>
      <p:sp>
        <p:nvSpPr>
          <p:cNvPr id="5" name="Rectangle 4">
            <a:extLst>
              <a:ext uri="{FF2B5EF4-FFF2-40B4-BE49-F238E27FC236}">
                <a16:creationId xmlns:a16="http://schemas.microsoft.com/office/drawing/2014/main" id="{365CBD9B-23F7-42FB-971F-92A1D826104C}"/>
              </a:ext>
            </a:extLst>
          </p:cNvPr>
          <p:cNvSpPr/>
          <p:nvPr/>
        </p:nvSpPr>
        <p:spPr>
          <a:xfrm>
            <a:off x="2124635" y="5450541"/>
            <a:ext cx="8247530" cy="10851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How do we promote this value at Hope?</a:t>
            </a:r>
            <a:endParaRPr lang="en-GB" sz="2800" dirty="0"/>
          </a:p>
        </p:txBody>
      </p:sp>
    </p:spTree>
    <p:extLst>
      <p:ext uri="{BB962C8B-B14F-4D97-AF65-F5344CB8AC3E}">
        <p14:creationId xmlns:p14="http://schemas.microsoft.com/office/powerpoint/2010/main" val="1219584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Union Jack flags"/>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81333" y="322285"/>
            <a:ext cx="11512684" cy="594822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pPr algn="ctr"/>
            <a:r>
              <a:rPr lang="en-GB" dirty="0"/>
              <a:t>British Values – </a:t>
            </a:r>
            <a:br>
              <a:rPr lang="en-GB" dirty="0"/>
            </a:br>
            <a:r>
              <a:rPr lang="en-GB" dirty="0"/>
              <a:t>the rule of law</a:t>
            </a:r>
          </a:p>
        </p:txBody>
      </p:sp>
      <p:sp>
        <p:nvSpPr>
          <p:cNvPr id="3" name="Content Placeholder 2"/>
          <p:cNvSpPr>
            <a:spLocks noGrp="1"/>
          </p:cNvSpPr>
          <p:nvPr>
            <p:ph idx="1"/>
          </p:nvPr>
        </p:nvSpPr>
        <p:spPr/>
        <p:txBody>
          <a:bodyPr>
            <a:normAutofit/>
          </a:bodyPr>
          <a:lstStyle/>
          <a:p>
            <a:endParaRPr lang="en-GB" sz="2400" dirty="0"/>
          </a:p>
          <a:p>
            <a:r>
              <a:rPr lang="en-GB" sz="2400" dirty="0"/>
              <a:t>Britain has a police force who ensure that everyone in the country do not do something wrong that break the law.</a:t>
            </a:r>
          </a:p>
          <a:p>
            <a:endParaRPr lang="en-GB" sz="2400" dirty="0"/>
          </a:p>
          <a:p>
            <a:r>
              <a:rPr lang="en-GB" sz="2400" dirty="0"/>
              <a:t>This ensure that we are all safe and that no one is going to do something that could cause us harm or upset us.</a:t>
            </a:r>
          </a:p>
        </p:txBody>
      </p:sp>
      <p:sp>
        <p:nvSpPr>
          <p:cNvPr id="5" name="Rectangle 4">
            <a:extLst>
              <a:ext uri="{FF2B5EF4-FFF2-40B4-BE49-F238E27FC236}">
                <a16:creationId xmlns:a16="http://schemas.microsoft.com/office/drawing/2014/main" id="{6F22E8F5-8B76-4F3B-9E2D-85B6A648D05D}"/>
              </a:ext>
            </a:extLst>
          </p:cNvPr>
          <p:cNvSpPr/>
          <p:nvPr/>
        </p:nvSpPr>
        <p:spPr>
          <a:xfrm>
            <a:off x="1972235" y="5087026"/>
            <a:ext cx="8247530" cy="10851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How do we promote this value at Hope?</a:t>
            </a:r>
            <a:endParaRPr lang="en-GB" sz="2800" dirty="0"/>
          </a:p>
        </p:txBody>
      </p:sp>
    </p:spTree>
    <p:extLst>
      <p:ext uri="{BB962C8B-B14F-4D97-AF65-F5344CB8AC3E}">
        <p14:creationId xmlns:p14="http://schemas.microsoft.com/office/powerpoint/2010/main" val="29140869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Union Jack flags"/>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81333" y="322285"/>
            <a:ext cx="11512684" cy="594822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pPr algn="ctr"/>
            <a:r>
              <a:rPr lang="en-GB" dirty="0"/>
              <a:t>British values – Individual liberty</a:t>
            </a:r>
          </a:p>
        </p:txBody>
      </p:sp>
      <p:sp>
        <p:nvSpPr>
          <p:cNvPr id="3" name="Content Placeholder 2"/>
          <p:cNvSpPr>
            <a:spLocks noGrp="1"/>
          </p:cNvSpPr>
          <p:nvPr>
            <p:ph idx="1"/>
          </p:nvPr>
        </p:nvSpPr>
        <p:spPr/>
        <p:txBody>
          <a:bodyPr/>
          <a:lstStyle/>
          <a:p>
            <a:endParaRPr lang="en-GB" dirty="0"/>
          </a:p>
          <a:p>
            <a:r>
              <a:rPr lang="en-GB" sz="2400" dirty="0"/>
              <a:t>In Britain, we can live how we choose as long as it is within the laws of the land.</a:t>
            </a:r>
          </a:p>
          <a:p>
            <a:endParaRPr lang="en-GB" sz="2400" dirty="0"/>
          </a:p>
          <a:p>
            <a:r>
              <a:rPr lang="en-GB" sz="2400" dirty="0"/>
              <a:t>We are also able to have our own views and opinions on issues or events and anything else.</a:t>
            </a:r>
          </a:p>
          <a:p>
            <a:pPr marL="0" indent="0">
              <a:buNone/>
            </a:pPr>
            <a:endParaRPr lang="en-GB" dirty="0"/>
          </a:p>
        </p:txBody>
      </p:sp>
      <p:sp>
        <p:nvSpPr>
          <p:cNvPr id="5" name="Rectangle 4">
            <a:extLst>
              <a:ext uri="{FF2B5EF4-FFF2-40B4-BE49-F238E27FC236}">
                <a16:creationId xmlns:a16="http://schemas.microsoft.com/office/drawing/2014/main" id="{27DD87F1-90B0-4EEE-98D9-4E594B484028}"/>
              </a:ext>
            </a:extLst>
          </p:cNvPr>
          <p:cNvSpPr/>
          <p:nvPr/>
        </p:nvSpPr>
        <p:spPr>
          <a:xfrm>
            <a:off x="2088776" y="5136179"/>
            <a:ext cx="8247530" cy="10851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How do we promote this value at Hope?</a:t>
            </a:r>
            <a:endParaRPr lang="en-GB" sz="2800" dirty="0"/>
          </a:p>
        </p:txBody>
      </p:sp>
    </p:spTree>
    <p:extLst>
      <p:ext uri="{BB962C8B-B14F-4D97-AF65-F5344CB8AC3E}">
        <p14:creationId xmlns:p14="http://schemas.microsoft.com/office/powerpoint/2010/main" val="33520327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Union Jack flags"/>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81333" y="322285"/>
            <a:ext cx="11512684" cy="594822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pPr algn="ctr"/>
            <a:r>
              <a:rPr lang="en-GB" dirty="0"/>
              <a:t>British values – mutual respect</a:t>
            </a:r>
          </a:p>
        </p:txBody>
      </p:sp>
      <p:sp>
        <p:nvSpPr>
          <p:cNvPr id="3" name="Content Placeholder 2"/>
          <p:cNvSpPr>
            <a:spLocks noGrp="1"/>
          </p:cNvSpPr>
          <p:nvPr>
            <p:ph idx="1"/>
          </p:nvPr>
        </p:nvSpPr>
        <p:spPr/>
        <p:txBody>
          <a:bodyPr/>
          <a:lstStyle/>
          <a:p>
            <a:endParaRPr lang="en-GB" dirty="0"/>
          </a:p>
          <a:p>
            <a:r>
              <a:rPr lang="en-GB" sz="2400" dirty="0"/>
              <a:t>As we all have our own opinions on things we might not always agree with other people, but we show respect for other peoples thoughts, opinions and feelings.</a:t>
            </a:r>
          </a:p>
          <a:p>
            <a:endParaRPr lang="en-GB" sz="2400" dirty="0"/>
          </a:p>
          <a:p>
            <a:r>
              <a:rPr lang="en-GB" sz="2400" dirty="0"/>
              <a:t>By giving others respect, we can expect others to show us respect.</a:t>
            </a:r>
          </a:p>
        </p:txBody>
      </p:sp>
      <p:sp>
        <p:nvSpPr>
          <p:cNvPr id="5" name="Rectangle 4">
            <a:extLst>
              <a:ext uri="{FF2B5EF4-FFF2-40B4-BE49-F238E27FC236}">
                <a16:creationId xmlns:a16="http://schemas.microsoft.com/office/drawing/2014/main" id="{B62E36D2-9F89-469B-9AAC-460D4E4123C1}"/>
              </a:ext>
            </a:extLst>
          </p:cNvPr>
          <p:cNvSpPr/>
          <p:nvPr/>
        </p:nvSpPr>
        <p:spPr>
          <a:xfrm>
            <a:off x="1972235" y="5136179"/>
            <a:ext cx="8247530" cy="10851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How do we promote this value at Hope?</a:t>
            </a:r>
            <a:endParaRPr lang="en-GB" sz="2800" dirty="0"/>
          </a:p>
        </p:txBody>
      </p:sp>
    </p:spTree>
    <p:extLst>
      <p:ext uri="{BB962C8B-B14F-4D97-AF65-F5344CB8AC3E}">
        <p14:creationId xmlns:p14="http://schemas.microsoft.com/office/powerpoint/2010/main" val="2244469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Union Jack flags"/>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81333" y="322285"/>
            <a:ext cx="11512684" cy="594822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069848" y="1316736"/>
            <a:ext cx="10058400" cy="1609344"/>
          </a:xfrm>
        </p:spPr>
        <p:txBody>
          <a:bodyPr>
            <a:normAutofit fontScale="90000"/>
          </a:bodyPr>
          <a:lstStyle/>
          <a:p>
            <a:pPr algn="ctr"/>
            <a:r>
              <a:rPr lang="en-GB" dirty="0"/>
              <a:t>British values – tolerance of those of different faiths and beliefs</a:t>
            </a:r>
            <a:br>
              <a:rPr lang="en-GB" dirty="0"/>
            </a:br>
            <a:endParaRPr lang="en-GB" dirty="0"/>
          </a:p>
        </p:txBody>
      </p:sp>
      <p:sp>
        <p:nvSpPr>
          <p:cNvPr id="3" name="Content Placeholder 2"/>
          <p:cNvSpPr>
            <a:spLocks noGrp="1"/>
          </p:cNvSpPr>
          <p:nvPr>
            <p:ph idx="1"/>
          </p:nvPr>
        </p:nvSpPr>
        <p:spPr>
          <a:xfrm>
            <a:off x="978794" y="3245476"/>
            <a:ext cx="10149454" cy="2926724"/>
          </a:xfrm>
        </p:spPr>
        <p:txBody>
          <a:bodyPr/>
          <a:lstStyle/>
          <a:p>
            <a:r>
              <a:rPr lang="en-GB" sz="2400" dirty="0"/>
              <a:t>Because in Britain we have Individual Liberty and Mutual Respect we accept that people have a different religion, faith or beliefs than our own.  </a:t>
            </a:r>
          </a:p>
          <a:p>
            <a:endParaRPr lang="en-GB" sz="2400" dirty="0"/>
          </a:p>
          <a:p>
            <a:r>
              <a:rPr lang="en-GB" sz="2400" dirty="0"/>
              <a:t>All people have the freedom to worship their religion as they see fit.</a:t>
            </a:r>
          </a:p>
          <a:p>
            <a:endParaRPr lang="en-GB" dirty="0">
              <a:latin typeface="Comic Sans MS" pitchFamily="66" charset="0"/>
            </a:endParaRPr>
          </a:p>
          <a:p>
            <a:pPr marL="0" indent="0">
              <a:buNone/>
            </a:pPr>
            <a:endParaRPr lang="en-GB" dirty="0"/>
          </a:p>
        </p:txBody>
      </p:sp>
      <p:sp>
        <p:nvSpPr>
          <p:cNvPr id="5" name="Rectangle 4">
            <a:extLst>
              <a:ext uri="{FF2B5EF4-FFF2-40B4-BE49-F238E27FC236}">
                <a16:creationId xmlns:a16="http://schemas.microsoft.com/office/drawing/2014/main" id="{CFA2E1CA-8B61-4966-A6D8-19237A6EC97C}"/>
              </a:ext>
            </a:extLst>
          </p:cNvPr>
          <p:cNvSpPr/>
          <p:nvPr/>
        </p:nvSpPr>
        <p:spPr>
          <a:xfrm>
            <a:off x="2124635" y="5450541"/>
            <a:ext cx="8247530" cy="10851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How do we promote this value at Hope?</a:t>
            </a:r>
            <a:endParaRPr lang="en-GB" sz="2800" dirty="0"/>
          </a:p>
        </p:txBody>
      </p:sp>
    </p:spTree>
    <p:extLst>
      <p:ext uri="{BB962C8B-B14F-4D97-AF65-F5344CB8AC3E}">
        <p14:creationId xmlns:p14="http://schemas.microsoft.com/office/powerpoint/2010/main" val="35656192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52EF389-B8E7-467F-B9A0-28C81709D18E}"/>
              </a:ext>
            </a:extLst>
          </p:cNvPr>
          <p:cNvSpPr/>
          <p:nvPr/>
        </p:nvSpPr>
        <p:spPr>
          <a:xfrm>
            <a:off x="2124635" y="251012"/>
            <a:ext cx="8247530" cy="62847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Father God, </a:t>
            </a:r>
          </a:p>
          <a:p>
            <a:pPr algn="ctr"/>
            <a:endParaRPr lang="en-US" sz="2800" dirty="0"/>
          </a:p>
          <a:p>
            <a:pPr algn="ctr"/>
            <a:r>
              <a:rPr lang="en-US" sz="2800" dirty="0"/>
              <a:t>We pray in thanks that we belong to a school community, which is based on fundamental Christian values that ensure we are safe, respected and nurtured. We thank you for all those in the world that promote those values and work hard to make our world  better place by staying true to their values. We pray that you help us to always act in accordance with the these values – especially kindness, respect, love and faith. </a:t>
            </a:r>
          </a:p>
          <a:p>
            <a:pPr algn="ctr"/>
            <a:r>
              <a:rPr lang="en-US" sz="2800" dirty="0"/>
              <a:t>Amen</a:t>
            </a:r>
            <a:endParaRPr lang="en-GB" sz="2800" dirty="0"/>
          </a:p>
        </p:txBody>
      </p:sp>
    </p:spTree>
    <p:extLst>
      <p:ext uri="{BB962C8B-B14F-4D97-AF65-F5344CB8AC3E}">
        <p14:creationId xmlns:p14="http://schemas.microsoft.com/office/powerpoint/2010/main" val="20675638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Wood Type</Template>
  <TotalTime>185</TotalTime>
  <Words>752</Words>
  <Application>Microsoft Office PowerPoint</Application>
  <PresentationFormat>Widescreen</PresentationFormat>
  <Paragraphs>80</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Comic Sans MS</vt:lpstr>
      <vt:lpstr>Rockwell</vt:lpstr>
      <vt:lpstr>Rockwell Condensed</vt:lpstr>
      <vt:lpstr>Wingdings</vt:lpstr>
      <vt:lpstr>Wood Type</vt:lpstr>
      <vt:lpstr>Values</vt:lpstr>
      <vt:lpstr>Values</vt:lpstr>
      <vt:lpstr>Values</vt:lpstr>
      <vt:lpstr>Values</vt:lpstr>
      <vt:lpstr>Values</vt:lpstr>
      <vt:lpstr>British Values</vt:lpstr>
      <vt:lpstr>British Values –  Democracy</vt:lpstr>
      <vt:lpstr>British Values –  the rule of law</vt:lpstr>
      <vt:lpstr>British values – Individual liberty</vt:lpstr>
      <vt:lpstr>British values – mutual respect</vt:lpstr>
      <vt:lpstr>British values – tolerance of those of different faiths and beliefs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Values</dc:title>
  <dc:creator>Home</dc:creator>
  <cp:lastModifiedBy>Sara Donnelly</cp:lastModifiedBy>
  <cp:revision>18</cp:revision>
  <dcterms:created xsi:type="dcterms:W3CDTF">2017-09-07T14:38:07Z</dcterms:created>
  <dcterms:modified xsi:type="dcterms:W3CDTF">2023-03-10T12:15:31Z</dcterms:modified>
</cp:coreProperties>
</file>